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628950953"/>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p:nvPr/>
        </p:nvSpPr>
        <p:spPr>
          <a:xfrm>
            <a:off x="1016000" y="6502400"/>
            <a:ext cx="10591800" cy="2133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chart at the Pacific Science Center in Seattle depicts all of the whales descending from a little Mysonyx creature.</a:t>
            </a:r>
          </a:p>
        </p:txBody>
      </p:sp>
      <p:pic>
        <p:nvPicPr>
          <p:cNvPr id="96" name="pacific science center 40 - Version 2-filtered.jpeg"/>
          <p:cNvPicPr/>
          <p:nvPr/>
        </p:nvPicPr>
        <p:blipFill>
          <a:blip r:embed="rId2">
            <a:extLst/>
          </a:blip>
          <a:stretch>
            <a:fillRect/>
          </a:stretch>
        </p:blipFill>
        <p:spPr>
          <a:xfrm>
            <a:off x="520700" y="1136650"/>
            <a:ext cx="11963400" cy="4902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hape 98"/>
          <p:cNvSpPr/>
          <p:nvPr/>
        </p:nvSpPr>
        <p:spPr>
          <a:xfrm>
            <a:off x="1206500" y="7886700"/>
            <a:ext cx="10591800" cy="1498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reconstruction of the Mesonyx at the British Museum of Natural History</a:t>
            </a:r>
          </a:p>
        </p:txBody>
      </p:sp>
      <p:pic>
        <p:nvPicPr>
          <p:cNvPr id="99" name="Picture 98"/>
          <p:cNvPicPr/>
          <p:nvPr/>
        </p:nvPicPr>
        <p:blipFill>
          <a:blip r:embed="rId2">
            <a:extLst/>
          </a:blip>
          <a:stretch>
            <a:fillRect/>
          </a:stretch>
        </p:blipFill>
        <p:spPr>
          <a:xfrm>
            <a:off x="1675331" y="480825"/>
            <a:ext cx="9639301" cy="7139175"/>
          </a:xfrm>
          <a:prstGeom prst="rect">
            <a:avLst/>
          </a:prstGeom>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p:nvPr/>
        </p:nvSpPr>
        <p:spPr>
          <a:xfrm>
            <a:off x="1206500" y="6311900"/>
            <a:ext cx="10591800" cy="1498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reconstruction of the Sinonyx at the University of Michigan museum</a:t>
            </a:r>
          </a:p>
        </p:txBody>
      </p:sp>
      <p:pic>
        <p:nvPicPr>
          <p:cNvPr id="102" name="from evolution great experiment by werner 5 - Version 4-filtered.jpeg"/>
          <p:cNvPicPr/>
          <p:nvPr/>
        </p:nvPicPr>
        <p:blipFill>
          <a:blip r:embed="rId2">
            <a:extLst/>
          </a:blip>
          <a:stretch>
            <a:fillRect/>
          </a:stretch>
        </p:blipFill>
        <p:spPr>
          <a:xfrm>
            <a:off x="482600" y="748167"/>
            <a:ext cx="12039600" cy="519543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p:nvPr/>
        </p:nvSpPr>
        <p:spPr>
          <a:xfrm>
            <a:off x="1016000" y="6070600"/>
            <a:ext cx="10591800" cy="26416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story of whale evolution hasn’t changed much since Darwin. The only switch has been from a bear to a wolf. Consider the following “just-so” story from National Geographic.</a:t>
            </a:r>
          </a:p>
        </p:txBody>
      </p:sp>
      <p:pic>
        <p:nvPicPr>
          <p:cNvPr id="105" name="pacific science center 40 - Version 2.jpg"/>
          <p:cNvPicPr/>
          <p:nvPr/>
        </p:nvPicPr>
        <p:blipFill>
          <a:blip r:embed="rId2">
            <a:extLst/>
          </a:blip>
          <a:stretch>
            <a:fillRect/>
          </a:stretch>
        </p:blipFill>
        <p:spPr>
          <a:xfrm>
            <a:off x="521371" y="863600"/>
            <a:ext cx="11963401" cy="49022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p:nvPr/>
        </p:nvSpPr>
        <p:spPr>
          <a:xfrm>
            <a:off x="787400" y="5943600"/>
            <a:ext cx="11430000" cy="3429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D6D6D6"/>
                </a:solidFill>
                <a:latin typeface="Georgia"/>
                <a:ea typeface="Georgia"/>
                <a:cs typeface="Georgia"/>
                <a:sym typeface="Georgia"/>
              </a:rPr>
              <a:t>“The whale’s ascendency to sovereign size apparently began sixty million years ago when hairy, </a:t>
            </a:r>
            <a:r>
              <a:rPr sz="3600">
                <a:solidFill>
                  <a:srgbClr val="D6D6D6"/>
                </a:solidFill>
                <a:latin typeface="Georgia"/>
                <a:ea typeface="Georgia"/>
                <a:cs typeface="Georgia"/>
                <a:sym typeface="Georgia"/>
              </a:rPr>
              <a:t>four-legged mammals, in search of food or sanctuary, ventured into the water. As eons passed, changes slowly occurred” (National Geographic, Dec. 1976).</a:t>
            </a:r>
          </a:p>
        </p:txBody>
      </p:sp>
      <p:pic>
        <p:nvPicPr>
          <p:cNvPr id="108" name="pacific science center 40 - Version 2.jpg"/>
          <p:cNvPicPr/>
          <p:nvPr/>
        </p:nvPicPr>
        <p:blipFill>
          <a:blip r:embed="rId2">
            <a:extLst/>
          </a:blip>
          <a:stretch>
            <a:fillRect/>
          </a:stretch>
        </p:blipFill>
        <p:spPr>
          <a:xfrm>
            <a:off x="483271" y="443987"/>
            <a:ext cx="12026902" cy="492822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p:nvPr/>
        </p:nvSpPr>
        <p:spPr>
          <a:xfrm>
            <a:off x="685899" y="5549900"/>
            <a:ext cx="11633002" cy="3759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D6D6D6"/>
                </a:solidFill>
                <a:latin typeface="Georgia"/>
                <a:ea typeface="Georgia"/>
                <a:cs typeface="Georgia"/>
                <a:sym typeface="Georgia"/>
              </a:rPr>
              <a:t>“H</a:t>
            </a:r>
            <a:r>
              <a:rPr sz="3600">
                <a:solidFill>
                  <a:srgbClr val="D6D6D6"/>
                </a:solidFill>
                <a:latin typeface="Georgia"/>
                <a:ea typeface="Georgia"/>
                <a:cs typeface="Georgia"/>
                <a:sym typeface="Georgia"/>
              </a:rPr>
              <a:t>ind legs disappeared, front legs changed into flippers, hair gave way to a thick, smooth blanket of blubber, nostrils moved to the top of the head, the tail broadened into flukes, and in the buoyant water world the body became enormous” (National Geographic, Dec. 1976).</a:t>
            </a:r>
          </a:p>
        </p:txBody>
      </p:sp>
      <p:pic>
        <p:nvPicPr>
          <p:cNvPr id="111" name="pacific science center 40 - Version 2.jpg"/>
          <p:cNvPicPr/>
          <p:nvPr/>
        </p:nvPicPr>
        <p:blipFill>
          <a:blip r:embed="rId2">
            <a:extLst/>
          </a:blip>
          <a:stretch>
            <a:fillRect/>
          </a:stretch>
        </p:blipFill>
        <p:spPr>
          <a:xfrm>
            <a:off x="483271" y="443987"/>
            <a:ext cx="12026902" cy="492822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p:nvPr/>
        </p:nvSpPr>
        <p:spPr>
          <a:xfrm>
            <a:off x="1206500" y="7632700"/>
            <a:ext cx="10591800" cy="1841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Thus Evolutionists would have us believe that a little wolf-like creature became the great blue whale, weighing 360,000 pounds.</a:t>
            </a:r>
          </a:p>
        </p:txBody>
      </p:sp>
      <p:pic>
        <p:nvPicPr>
          <p:cNvPr id="114" name="Picture 113"/>
          <p:cNvPicPr/>
          <p:nvPr/>
        </p:nvPicPr>
        <p:blipFill>
          <a:blip r:embed="rId2">
            <a:extLst/>
          </a:blip>
          <a:stretch>
            <a:fillRect/>
          </a:stretch>
        </p:blipFill>
        <p:spPr>
          <a:xfrm>
            <a:off x="1630090" y="317500"/>
            <a:ext cx="9744621" cy="7216104"/>
          </a:xfrm>
          <a:prstGeom prst="rect">
            <a:avLst/>
          </a:prstGeom>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nvSpPr>
        <p:spPr>
          <a:xfrm>
            <a:off x="636368" y="1271171"/>
            <a:ext cx="5207000" cy="837926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WHALE MISSING LINKS</a:t>
            </a:r>
          </a:p>
          <a:p>
            <a:pPr lvl="0">
              <a:lnSpc>
                <a:spcPct val="110000"/>
              </a:lnSpc>
              <a:defRPr sz="1800" cap="none">
                <a:solidFill>
                  <a:srgbClr val="000000"/>
                </a:solidFill>
              </a:defRPr>
            </a:pPr>
            <a:endParaRPr sz="3600" spc="-47" dirty="0">
              <a:solidFill>
                <a:srgbClr val="CBCBCB"/>
              </a:solidFill>
              <a:latin typeface="Georgia Bold"/>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This display at the University of Michigan museum is typical. </a:t>
            </a:r>
          </a:p>
          <a:p>
            <a:pPr lvl="0">
              <a:lnSpc>
                <a:spcPct val="110000"/>
              </a:lnSpc>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It shows the wolf-like creature  evolving into the </a:t>
            </a:r>
            <a:r>
              <a:rPr sz="3600" spc="-47" dirty="0" err="1">
                <a:solidFill>
                  <a:srgbClr val="CBCBCB"/>
                </a:solidFill>
                <a:latin typeface="Georgia" panose="02040502050405020303" pitchFamily="18" charset="0"/>
                <a:ea typeface="Georgia Bold"/>
                <a:cs typeface="Georgia Bold"/>
                <a:sym typeface="Georgia Bold"/>
              </a:rPr>
              <a:t>Ambulocetus</a:t>
            </a:r>
            <a:r>
              <a:rPr sz="3600" spc="-47" dirty="0">
                <a:solidFill>
                  <a:srgbClr val="CBCBCB"/>
                </a:solidFill>
                <a:latin typeface="Georgia" panose="02040502050405020303" pitchFamily="18" charset="0"/>
                <a:ea typeface="Georgia Bold"/>
                <a:cs typeface="Georgia Bold"/>
                <a:sym typeface="Georgia Bold"/>
              </a:rPr>
              <a:t>, then the </a:t>
            </a:r>
            <a:r>
              <a:rPr sz="3600" spc="-47" dirty="0" err="1">
                <a:solidFill>
                  <a:srgbClr val="CBCBCB"/>
                </a:solidFill>
                <a:latin typeface="Georgia" panose="02040502050405020303" pitchFamily="18" charset="0"/>
                <a:ea typeface="Georgia Bold"/>
                <a:cs typeface="Georgia Bold"/>
                <a:sym typeface="Georgia Bold"/>
              </a:rPr>
              <a:t>Rodhocetus</a:t>
            </a:r>
            <a:r>
              <a:rPr sz="3600" spc="-47" dirty="0">
                <a:solidFill>
                  <a:srgbClr val="CBCBCB"/>
                </a:solidFill>
                <a:latin typeface="Georgia" panose="02040502050405020303" pitchFamily="18" charset="0"/>
                <a:ea typeface="Georgia Bold"/>
                <a:cs typeface="Georgia Bold"/>
                <a:sym typeface="Georgia Bold"/>
              </a:rPr>
              <a:t>, then the </a:t>
            </a:r>
            <a:r>
              <a:rPr sz="3600" spc="-47" dirty="0" err="1">
                <a:solidFill>
                  <a:srgbClr val="CBCBCB"/>
                </a:solidFill>
                <a:latin typeface="Georgia" panose="02040502050405020303" pitchFamily="18" charset="0"/>
                <a:ea typeface="Georgia Bold"/>
                <a:cs typeface="Georgia Bold"/>
                <a:sym typeface="Georgia Bold"/>
              </a:rPr>
              <a:t>Dorudon</a:t>
            </a:r>
            <a:r>
              <a:rPr sz="3600" spc="-47" dirty="0">
                <a:solidFill>
                  <a:srgbClr val="CBCBCB"/>
                </a:solidFill>
                <a:latin typeface="Georgia" panose="02040502050405020303" pitchFamily="18" charset="0"/>
                <a:ea typeface="Georgia Bold"/>
                <a:cs typeface="Georgia Bold"/>
                <a:sym typeface="Georgia Bold"/>
              </a:rPr>
              <a:t>, then the </a:t>
            </a:r>
            <a:r>
              <a:rPr sz="3600" spc="-47" dirty="0" err="1">
                <a:solidFill>
                  <a:srgbClr val="CBCBCB"/>
                </a:solidFill>
                <a:latin typeface="Georgia" panose="02040502050405020303" pitchFamily="18" charset="0"/>
                <a:ea typeface="Georgia Bold"/>
                <a:cs typeface="Georgia Bold"/>
                <a:sym typeface="Georgia Bold"/>
              </a:rPr>
              <a:t>Basilosaurus</a:t>
            </a:r>
            <a:endParaRPr sz="3600" spc="-47" dirty="0">
              <a:solidFill>
                <a:srgbClr val="CBCBCB"/>
              </a:solidFill>
              <a:latin typeface="Georgia" panose="02040502050405020303" pitchFamily="18" charset="0"/>
              <a:ea typeface="Georgia Bold"/>
              <a:cs typeface="Georgia Bold"/>
              <a:sym typeface="Georgia Bold"/>
            </a:endParaRPr>
          </a:p>
        </p:txBody>
      </p:sp>
      <p:pic>
        <p:nvPicPr>
          <p:cNvPr id="117" name="from evolution great experiment by werner 5.jpg"/>
          <p:cNvPicPr/>
          <p:nvPr/>
        </p:nvPicPr>
        <p:blipFill>
          <a:blip r:embed="rId2">
            <a:extLst/>
          </a:blip>
          <a:stretch>
            <a:fillRect/>
          </a:stretch>
        </p:blipFill>
        <p:spPr>
          <a:xfrm>
            <a:off x="6489700" y="745518"/>
            <a:ext cx="5702300" cy="84455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Shape 119"/>
          <p:cNvSpPr/>
          <p:nvPr/>
        </p:nvSpPr>
        <p:spPr>
          <a:xfrm>
            <a:off x="800100" y="977900"/>
            <a:ext cx="4279900" cy="224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800" cap="none">
                <a:solidFill>
                  <a:srgbClr val="000000"/>
                </a:solidFill>
                <a:latin typeface="Georgia"/>
                <a:ea typeface="Georgia"/>
                <a:cs typeface="Georgia"/>
                <a:sym typeface="Georgia"/>
              </a:defRPr>
            </a:lvl1pPr>
          </a:lstStyle>
          <a:p>
            <a:pPr lvl="0">
              <a:defRPr sz="1800"/>
            </a:pPr>
            <a:r>
              <a:rPr sz="4800"/>
              <a:t>WHALE EVOLUTION</a:t>
            </a:r>
          </a:p>
        </p:txBody>
      </p:sp>
      <p:sp>
        <p:nvSpPr>
          <p:cNvPr id="120" name="Shape 120"/>
          <p:cNvSpPr>
            <a:spLocks noGrp="1"/>
          </p:cNvSpPr>
          <p:nvPr>
            <p:ph type="body" idx="1"/>
          </p:nvPr>
        </p:nvSpPr>
        <p:spPr>
          <a:xfrm>
            <a:off x="780743" y="2846248"/>
            <a:ext cx="5706457" cy="8486537"/>
          </a:xfrm>
          <a:prstGeom prst="rect">
            <a:avLst/>
          </a:prstGeom>
        </p:spPr>
        <p:txBody>
          <a:bodyPr anchor="t"/>
          <a:lstStyle/>
          <a:p>
            <a:pPr lvl="0" defTabSz="584200">
              <a:tabLst/>
              <a:defRPr sz="1800">
                <a:solidFill>
                  <a:srgbClr val="000000"/>
                </a:solidFill>
              </a:defRPr>
            </a:pPr>
            <a:r>
              <a:rPr sz="3600" spc="-47">
                <a:latin typeface="Georgia"/>
                <a:ea typeface="Georgia"/>
                <a:cs typeface="Georgia"/>
                <a:sym typeface="Georgia"/>
              </a:rPr>
              <a:t>1. The reconstructions have not been scientifically honest.</a:t>
            </a:r>
          </a:p>
          <a:p>
            <a:pPr lvl="0" defTabSz="584200">
              <a:tabLst/>
              <a:defRPr sz="1800">
                <a:solidFill>
                  <a:srgbClr val="000000"/>
                </a:solidFill>
              </a:defRPr>
            </a:pPr>
            <a:endParaRPr sz="3600" spc="-47">
              <a:latin typeface="Georgia"/>
              <a:ea typeface="Georgia"/>
              <a:cs typeface="Georgia"/>
              <a:sym typeface="Georgia"/>
            </a:endParaRPr>
          </a:p>
          <a:p>
            <a:pPr lvl="0" defTabSz="584200">
              <a:tabLst/>
              <a:defRPr sz="1800">
                <a:solidFill>
                  <a:srgbClr val="000000"/>
                </a:solidFill>
              </a:defRPr>
            </a:pPr>
            <a:r>
              <a:rPr sz="3600" spc="-47">
                <a:latin typeface="Georgia"/>
                <a:ea typeface="Georgia"/>
                <a:cs typeface="Georgia"/>
                <a:sym typeface="Georgia"/>
              </a:rPr>
              <a:t>2. This is a mere exercise in homology.</a:t>
            </a:r>
          </a:p>
          <a:p>
            <a:pPr lvl="0" defTabSz="584200">
              <a:tabLst/>
              <a:defRPr sz="1800">
                <a:solidFill>
                  <a:srgbClr val="000000"/>
                </a:solidFill>
              </a:defRPr>
            </a:pPr>
            <a:endParaRPr sz="3600" spc="-47">
              <a:latin typeface="Georgia"/>
              <a:ea typeface="Georgia"/>
              <a:cs typeface="Georgia"/>
              <a:sym typeface="Georgia"/>
            </a:endParaRPr>
          </a:p>
          <a:p>
            <a:pPr lvl="0" defTabSz="584200">
              <a:tabLst/>
              <a:defRPr sz="1800">
                <a:solidFill>
                  <a:srgbClr val="000000"/>
                </a:solidFill>
              </a:defRPr>
            </a:pPr>
            <a:r>
              <a:rPr sz="3600" spc="-47">
                <a:latin typeface="Georgia"/>
                <a:ea typeface="Georgia"/>
                <a:cs typeface="Georgia"/>
                <a:sym typeface="Georgia"/>
              </a:rPr>
              <a:t>3. There are creatures today that live on land and in the water.</a:t>
            </a:r>
          </a:p>
        </p:txBody>
      </p:sp>
      <p:grpSp>
        <p:nvGrpSpPr>
          <p:cNvPr id="123" name="Group 123"/>
          <p:cNvGrpSpPr/>
          <p:nvPr/>
        </p:nvGrpSpPr>
        <p:grpSpPr>
          <a:xfrm>
            <a:off x="6959600" y="1257300"/>
            <a:ext cx="5511800" cy="6925854"/>
            <a:chOff x="-266700" y="-279400"/>
            <a:chExt cx="5511800" cy="6925853"/>
          </a:xfrm>
        </p:grpSpPr>
        <p:pic>
          <p:nvPicPr>
            <p:cNvPr id="122" name="from evolution great experiment by werner 6.jpg"/>
            <p:cNvPicPr/>
            <p:nvPr/>
          </p:nvPicPr>
          <p:blipFill>
            <a:blip r:embed="rId2">
              <a:extLst/>
            </a:blip>
            <a:srcRect l="66531" r="11489" b="2284"/>
            <a:stretch>
              <a:fillRect/>
            </a:stretch>
          </p:blipFill>
          <p:spPr>
            <a:xfrm>
              <a:off x="0" y="0"/>
              <a:ext cx="5143500" cy="6519454"/>
            </a:xfrm>
            <a:prstGeom prst="rect">
              <a:avLst/>
            </a:prstGeom>
            <a:ln>
              <a:noFill/>
            </a:ln>
            <a:effectLst/>
          </p:spPr>
        </p:pic>
        <p:pic>
          <p:nvPicPr>
            <p:cNvPr id="121" name="Picture 120"/>
            <p:cNvPicPr/>
            <p:nvPr/>
          </p:nvPicPr>
          <p:blipFill>
            <a:blip r:embed="rId3">
              <a:extLst/>
            </a:blip>
            <a:stretch>
              <a:fillRect/>
            </a:stretch>
          </p:blipFill>
          <p:spPr>
            <a:xfrm>
              <a:off x="-266700" y="-2794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p:cNvSpPr>
          <p:nvPr>
            <p:ph type="body" idx="1"/>
          </p:nvPr>
        </p:nvSpPr>
        <p:spPr>
          <a:xfrm>
            <a:off x="780743" y="3125648"/>
            <a:ext cx="5706457" cy="8486537"/>
          </a:xfrm>
          <a:prstGeom prst="rect">
            <a:avLst/>
          </a:prstGeom>
        </p:spPr>
        <p:txBody>
          <a:bodyPr anchor="t"/>
          <a:lstStyle/>
          <a:p>
            <a:pPr lvl="0" defTabSz="584200">
              <a:tabLst/>
              <a:defRPr sz="1800">
                <a:solidFill>
                  <a:srgbClr val="000000"/>
                </a:solidFill>
              </a:defRPr>
            </a:pPr>
            <a:r>
              <a:rPr sz="3600" spc="-47">
                <a:latin typeface="Georgia"/>
                <a:ea typeface="Georgia"/>
                <a:cs typeface="Georgia"/>
                <a:sym typeface="Georgia"/>
              </a:rPr>
              <a:t>4. Consider how miraculous it would be for a wolf to evolve into a whale.</a:t>
            </a:r>
          </a:p>
          <a:p>
            <a:pPr lvl="0" defTabSz="584200">
              <a:tabLst/>
              <a:defRPr sz="1800">
                <a:solidFill>
                  <a:srgbClr val="000000"/>
                </a:solidFill>
              </a:defRPr>
            </a:pPr>
            <a:endParaRPr sz="3600" spc="-47">
              <a:latin typeface="Georgia"/>
              <a:ea typeface="Georgia"/>
              <a:cs typeface="Georgia"/>
              <a:sym typeface="Georgia"/>
            </a:endParaRPr>
          </a:p>
          <a:p>
            <a:pPr lvl="0" defTabSz="584200">
              <a:tabLst/>
              <a:defRPr sz="1800">
                <a:solidFill>
                  <a:srgbClr val="000000"/>
                </a:solidFill>
              </a:defRPr>
            </a:pPr>
            <a:r>
              <a:rPr sz="3600" spc="-47">
                <a:latin typeface="Georgia"/>
                <a:ea typeface="Georgia"/>
                <a:cs typeface="Georgia"/>
                <a:sym typeface="Georgia"/>
              </a:rPr>
              <a:t>5. Vestigial “hind legs” is a myth.</a:t>
            </a:r>
          </a:p>
        </p:txBody>
      </p:sp>
      <p:grpSp>
        <p:nvGrpSpPr>
          <p:cNvPr id="128" name="Group 128"/>
          <p:cNvGrpSpPr/>
          <p:nvPr/>
        </p:nvGrpSpPr>
        <p:grpSpPr>
          <a:xfrm>
            <a:off x="6959600" y="1257300"/>
            <a:ext cx="5511800" cy="6925854"/>
            <a:chOff x="-266700" y="-279400"/>
            <a:chExt cx="5511800" cy="6925853"/>
          </a:xfrm>
        </p:grpSpPr>
        <p:pic>
          <p:nvPicPr>
            <p:cNvPr id="127" name="from evolution great experiment by werner 6.jpg"/>
            <p:cNvPicPr/>
            <p:nvPr/>
          </p:nvPicPr>
          <p:blipFill>
            <a:blip r:embed="rId2">
              <a:extLst/>
            </a:blip>
            <a:srcRect l="66531" r="11489" b="2284"/>
            <a:stretch>
              <a:fillRect/>
            </a:stretch>
          </p:blipFill>
          <p:spPr>
            <a:xfrm>
              <a:off x="0" y="0"/>
              <a:ext cx="5143500" cy="6519454"/>
            </a:xfrm>
            <a:prstGeom prst="rect">
              <a:avLst/>
            </a:prstGeom>
            <a:ln>
              <a:noFill/>
            </a:ln>
            <a:effectLst/>
          </p:spPr>
        </p:pic>
        <p:pic>
          <p:nvPicPr>
            <p:cNvPr id="126" name="Picture 125"/>
            <p:cNvPicPr/>
            <p:nvPr/>
          </p:nvPicPr>
          <p:blipFill>
            <a:blip r:embed="rId3">
              <a:extLst/>
            </a:blip>
            <a:stretch>
              <a:fillRect/>
            </a:stretch>
          </p:blipFill>
          <p:spPr>
            <a:xfrm>
              <a:off x="-266700" y="-279400"/>
              <a:ext cx="5511800" cy="6925854"/>
            </a:xfrm>
            <a:prstGeom prst="rect">
              <a:avLst/>
            </a:prstGeom>
            <a:effectLst/>
          </p:spPr>
        </p:pic>
      </p:grpSp>
      <p:sp>
        <p:nvSpPr>
          <p:cNvPr id="129" name="Shape 129"/>
          <p:cNvSpPr/>
          <p:nvPr/>
        </p:nvSpPr>
        <p:spPr>
          <a:xfrm>
            <a:off x="800100" y="977900"/>
            <a:ext cx="4279900" cy="22479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800" cap="none">
                <a:solidFill>
                  <a:srgbClr val="000000"/>
                </a:solidFill>
                <a:latin typeface="Georgia"/>
                <a:ea typeface="Georgia"/>
                <a:cs typeface="Georgia"/>
                <a:sym typeface="Georgia"/>
              </a:defRPr>
            </a:lvl1pPr>
          </a:lstStyle>
          <a:p>
            <a:pPr lvl="0">
              <a:defRPr sz="1800"/>
            </a:pPr>
            <a:r>
              <a:rPr sz="4800"/>
              <a:t>WHALE EVOLUTION</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572501"/>
          </a:xfrm>
          <a:prstGeom prst="rect">
            <a:avLst/>
          </a:prstGeom>
          <a:effectLst/>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title"/>
          </p:nvPr>
        </p:nvSpPr>
        <p:spPr>
          <a:xfrm>
            <a:off x="1098549" y="1079500"/>
            <a:ext cx="4940302" cy="3717925"/>
          </a:xfrm>
          <a:prstGeom prst="rect">
            <a:avLst/>
          </a:prstGeom>
        </p:spPr>
        <p:txBody>
          <a:bodyPr>
            <a:normAutofit fontScale="90000"/>
          </a:bodyPr>
          <a:lstStyle>
            <a:lvl1pPr algn="l" defTabSz="560831">
              <a:lnSpc>
                <a:spcPct val="110000"/>
              </a:lnSpc>
              <a:defRPr sz="4608" spc="-60">
                <a:latin typeface="Georgia"/>
                <a:ea typeface="Georgia"/>
                <a:cs typeface="Georgia"/>
                <a:sym typeface="Georgia"/>
              </a:defRPr>
            </a:lvl1pPr>
          </a:lstStyle>
          <a:p>
            <a:pPr lvl="0">
              <a:defRPr sz="1800" spc="0">
                <a:solidFill>
                  <a:srgbClr val="000000"/>
                </a:solidFill>
              </a:defRPr>
            </a:pPr>
            <a:r>
              <a:rPr sz="4608" spc="-60">
                <a:solidFill>
                  <a:srgbClr val="E5E5E5"/>
                </a:solidFill>
              </a:rPr>
              <a:t>1. The reconstructions have not been scientifically honest.</a:t>
            </a:r>
          </a:p>
        </p:txBody>
      </p:sp>
      <p:grpSp>
        <p:nvGrpSpPr>
          <p:cNvPr id="134" name="Group 134"/>
          <p:cNvGrpSpPr/>
          <p:nvPr/>
        </p:nvGrpSpPr>
        <p:grpSpPr>
          <a:xfrm>
            <a:off x="6959600" y="1257300"/>
            <a:ext cx="5511800" cy="6925854"/>
            <a:chOff x="-266700" y="-279400"/>
            <a:chExt cx="5511800" cy="6925853"/>
          </a:xfrm>
        </p:grpSpPr>
        <p:pic>
          <p:nvPicPr>
            <p:cNvPr id="133" name="from evolution great experiment by werner 6.jpg"/>
            <p:cNvPicPr/>
            <p:nvPr/>
          </p:nvPicPr>
          <p:blipFill>
            <a:blip r:embed="rId2">
              <a:extLst/>
            </a:blip>
            <a:srcRect l="66531" r="11489" b="2284"/>
            <a:stretch>
              <a:fillRect/>
            </a:stretch>
          </p:blipFill>
          <p:spPr>
            <a:xfrm>
              <a:off x="0" y="0"/>
              <a:ext cx="5143500" cy="6519454"/>
            </a:xfrm>
            <a:prstGeom prst="rect">
              <a:avLst/>
            </a:prstGeom>
            <a:ln>
              <a:noFill/>
            </a:ln>
            <a:effectLst/>
          </p:spPr>
        </p:pic>
        <p:pic>
          <p:nvPicPr>
            <p:cNvPr id="132" name="Picture 131"/>
            <p:cNvPicPr/>
            <p:nvPr/>
          </p:nvPicPr>
          <p:blipFill>
            <a:blip r:embed="rId3">
              <a:extLst/>
            </a:blip>
            <a:stretch>
              <a:fillRect/>
            </a:stretch>
          </p:blipFill>
          <p:spPr>
            <a:xfrm>
              <a:off x="-266700" y="-2794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p:nvPr/>
        </p:nvSpPr>
        <p:spPr>
          <a:xfrm>
            <a:off x="635000" y="5308600"/>
            <a:ext cx="11734800" cy="378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RODHOCETUS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It is depicted in museums and textbooks as a creature with some whale-like features such as a whale-like tail or fluke and flippers. </a:t>
            </a:r>
          </a:p>
        </p:txBody>
      </p:sp>
      <p:pic>
        <p:nvPicPr>
          <p:cNvPr id="137" name="from evolution great experiment by werner 6.jpg"/>
          <p:cNvPicPr/>
          <p:nvPr/>
        </p:nvPicPr>
        <p:blipFill>
          <a:blip r:embed="rId2">
            <a:extLst/>
          </a:blip>
          <a:stretch>
            <a:fillRect/>
          </a:stretch>
        </p:blipFill>
        <p:spPr>
          <a:xfrm>
            <a:off x="368300" y="952028"/>
            <a:ext cx="12255500" cy="349392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p:nvPr/>
        </p:nvSpPr>
        <p:spPr>
          <a:xfrm>
            <a:off x="584200" y="2311400"/>
            <a:ext cx="5562600" cy="6273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RODHOCETUS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In a 2007 interview, Dr. Phil </a:t>
            </a:r>
            <a:r>
              <a:rPr sz="3600" spc="-47" dirty="0" err="1">
                <a:solidFill>
                  <a:srgbClr val="CBCBCB"/>
                </a:solidFill>
                <a:latin typeface="Georgia" panose="02040502050405020303" pitchFamily="18" charset="0"/>
                <a:ea typeface="Georgia Bold"/>
                <a:cs typeface="Georgia Bold"/>
                <a:sym typeface="Georgia Bold"/>
              </a:rPr>
              <a:t>Gingerich</a:t>
            </a:r>
            <a:r>
              <a:rPr sz="3600" spc="-47" dirty="0">
                <a:solidFill>
                  <a:srgbClr val="CBCBCB"/>
                </a:solidFill>
                <a:latin typeface="Georgia" panose="02040502050405020303" pitchFamily="18" charset="0"/>
                <a:ea typeface="Georgia Bold"/>
                <a:cs typeface="Georgia Bold"/>
                <a:sym typeface="Georgia Bold"/>
              </a:rPr>
              <a:t>, who oversaw the previous drawing for the university museum, admitted that there is no fossil evidence for the features that are key for the evolution story. </a:t>
            </a:r>
          </a:p>
        </p:txBody>
      </p:sp>
      <p:grpSp>
        <p:nvGrpSpPr>
          <p:cNvPr id="142" name="Group 142"/>
          <p:cNvGrpSpPr/>
          <p:nvPr/>
        </p:nvGrpSpPr>
        <p:grpSpPr>
          <a:xfrm>
            <a:off x="6959600" y="1257300"/>
            <a:ext cx="5511800" cy="6925854"/>
            <a:chOff x="-266700" y="-127000"/>
            <a:chExt cx="5511800" cy="6925853"/>
          </a:xfrm>
        </p:grpSpPr>
        <p:pic>
          <p:nvPicPr>
            <p:cNvPr id="141" name="philip-gingerich.png"/>
            <p:cNvPicPr/>
            <p:nvPr/>
          </p:nvPicPr>
          <p:blipFill>
            <a:blip r:embed="rId2">
              <a:extLst/>
            </a:blip>
            <a:srcRect l="16080" r="16077"/>
            <a:stretch>
              <a:fillRect/>
            </a:stretch>
          </p:blipFill>
          <p:spPr>
            <a:xfrm>
              <a:off x="0" y="0"/>
              <a:ext cx="5143500" cy="6671854"/>
            </a:xfrm>
            <a:prstGeom prst="rect">
              <a:avLst/>
            </a:prstGeom>
            <a:ln>
              <a:noFill/>
            </a:ln>
            <a:effectLst/>
          </p:spPr>
        </p:pic>
        <p:pic>
          <p:nvPicPr>
            <p:cNvPr id="140" name="Picture 13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p:nvPr/>
        </p:nvSpPr>
        <p:spPr>
          <a:xfrm>
            <a:off x="773332" y="3921369"/>
            <a:ext cx="5562600" cy="4826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RODHOCETUS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interview was conducted by Dr. Carl Werner for the excellent documentary “Evolution: The Great Experiment.”</a:t>
            </a:r>
          </a:p>
        </p:txBody>
      </p:sp>
      <p:grpSp>
        <p:nvGrpSpPr>
          <p:cNvPr id="147" name="Group 147"/>
          <p:cNvGrpSpPr/>
          <p:nvPr/>
        </p:nvGrpSpPr>
        <p:grpSpPr>
          <a:xfrm>
            <a:off x="6959600" y="1257300"/>
            <a:ext cx="5511800" cy="6925854"/>
            <a:chOff x="-266700" y="-127000"/>
            <a:chExt cx="5511800" cy="6925853"/>
          </a:xfrm>
        </p:grpSpPr>
        <p:pic>
          <p:nvPicPr>
            <p:cNvPr id="146" name="book covers 5.jpg"/>
            <p:cNvPicPr/>
            <p:nvPr/>
          </p:nvPicPr>
          <p:blipFill>
            <a:blip r:embed="rId2">
              <a:extLst/>
            </a:blip>
            <a:srcRect l="245" r="245"/>
            <a:stretch>
              <a:fillRect/>
            </a:stretch>
          </p:blipFill>
          <p:spPr>
            <a:xfrm>
              <a:off x="0" y="0"/>
              <a:ext cx="5143500" cy="6667500"/>
            </a:xfrm>
            <a:prstGeom prst="rect">
              <a:avLst/>
            </a:prstGeom>
            <a:ln>
              <a:noFill/>
            </a:ln>
            <a:effectLst/>
          </p:spPr>
        </p:pic>
        <p:pic>
          <p:nvPicPr>
            <p:cNvPr id="145" name="Picture 14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p:nvPr/>
        </p:nvSpPr>
        <p:spPr>
          <a:xfrm>
            <a:off x="800100" y="1524000"/>
            <a:ext cx="5537200" cy="8026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a:cs typeface="Georgia"/>
                <a:sym typeface="Georgia"/>
              </a:rPr>
              <a:t>Dr. </a:t>
            </a:r>
            <a:r>
              <a:rPr sz="3600" spc="-47" dirty="0" err="1">
                <a:solidFill>
                  <a:srgbClr val="CBCBCB"/>
                </a:solidFill>
                <a:latin typeface="Georgia" panose="02040502050405020303" pitchFamily="18" charset="0"/>
                <a:ea typeface="Georgia"/>
                <a:cs typeface="Georgia"/>
                <a:sym typeface="Georgia"/>
              </a:rPr>
              <a:t>Gingerich</a:t>
            </a:r>
            <a:r>
              <a:rPr sz="3600" spc="-47" dirty="0">
                <a:solidFill>
                  <a:srgbClr val="CBCBCB"/>
                </a:solidFill>
                <a:latin typeface="Georgia" panose="02040502050405020303" pitchFamily="18" charset="0"/>
                <a:ea typeface="Georgia"/>
                <a:cs typeface="Georgia"/>
                <a:sym typeface="Georgia"/>
              </a:rPr>
              <a:t> admitted:</a:t>
            </a:r>
          </a:p>
          <a:p>
            <a:pPr lvl="0">
              <a:defRPr sz="1800" cap="none">
                <a:solidFill>
                  <a:srgbClr val="000000"/>
                </a:solidFill>
              </a:defRPr>
            </a:pPr>
            <a:endParaRPr sz="3600" spc="-47" dirty="0">
              <a:solidFill>
                <a:srgbClr val="CBCBCB"/>
              </a:solidFill>
              <a:latin typeface="Georgia" panose="02040502050405020303" pitchFamily="18" charset="0"/>
              <a:ea typeface="Georgia"/>
              <a:cs typeface="Georgia"/>
              <a:sym typeface="Georgia"/>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a:cs typeface="Georgia"/>
                <a:sym typeface="Georgia"/>
              </a:rPr>
              <a:t>“We don’t have the tail in </a:t>
            </a:r>
            <a:r>
              <a:rPr sz="3600" spc="-47" dirty="0" err="1">
                <a:solidFill>
                  <a:srgbClr val="CBCBCB"/>
                </a:solidFill>
                <a:latin typeface="Georgia" panose="02040502050405020303" pitchFamily="18" charset="0"/>
                <a:ea typeface="Georgia"/>
                <a:cs typeface="Georgia"/>
                <a:sym typeface="Georgia"/>
              </a:rPr>
              <a:t>Rodhocetus</a:t>
            </a:r>
            <a:r>
              <a:rPr sz="3600" spc="-47" dirty="0">
                <a:solidFill>
                  <a:srgbClr val="CBCBCB"/>
                </a:solidFill>
                <a:latin typeface="Georgia" panose="02040502050405020303" pitchFamily="18" charset="0"/>
                <a:ea typeface="Georgia"/>
                <a:cs typeface="Georgia"/>
                <a:sym typeface="Georgia"/>
              </a:rPr>
              <a:t>. We don’t know for certain whether it had a ball vertebrate indicating a fluke or not. </a:t>
            </a:r>
            <a:r>
              <a:rPr sz="3600" u="sng" spc="-47" dirty="0">
                <a:solidFill>
                  <a:srgbClr val="CBCBCB"/>
                </a:solidFill>
                <a:latin typeface="Georgia" panose="02040502050405020303" pitchFamily="18" charset="0"/>
                <a:ea typeface="Georgia"/>
                <a:cs typeface="Georgia"/>
                <a:sym typeface="Georgia"/>
              </a:rPr>
              <a:t>So I speculated</a:t>
            </a:r>
            <a:r>
              <a:rPr sz="3600" spc="-47" dirty="0">
                <a:solidFill>
                  <a:srgbClr val="CBCBCB"/>
                </a:solidFill>
                <a:latin typeface="Georgia" panose="02040502050405020303" pitchFamily="18" charset="0"/>
                <a:ea typeface="Georgia"/>
                <a:cs typeface="Georgia"/>
                <a:sym typeface="Georgia"/>
              </a:rPr>
              <a:t> that it might have had a fluke” (interview with Dr. Carl Werner for Evolution: The Great Experiment.)</a:t>
            </a:r>
          </a:p>
        </p:txBody>
      </p:sp>
      <p:grpSp>
        <p:nvGrpSpPr>
          <p:cNvPr id="152" name="Group 152"/>
          <p:cNvGrpSpPr/>
          <p:nvPr/>
        </p:nvGrpSpPr>
        <p:grpSpPr>
          <a:xfrm>
            <a:off x="6959600" y="1257300"/>
            <a:ext cx="5511800" cy="6925854"/>
            <a:chOff x="-266700" y="-127000"/>
            <a:chExt cx="5511800" cy="6925853"/>
          </a:xfrm>
        </p:grpSpPr>
        <p:pic>
          <p:nvPicPr>
            <p:cNvPr id="151" name="gingerich1.png"/>
            <p:cNvPicPr/>
            <p:nvPr/>
          </p:nvPicPr>
          <p:blipFill>
            <a:blip r:embed="rId2">
              <a:extLst/>
            </a:blip>
            <a:srcRect t="6467" b="6419"/>
            <a:stretch>
              <a:fillRect/>
            </a:stretch>
          </p:blipFill>
          <p:spPr>
            <a:xfrm>
              <a:off x="0" y="0"/>
              <a:ext cx="5143500" cy="6671854"/>
            </a:xfrm>
            <a:prstGeom prst="rect">
              <a:avLst/>
            </a:prstGeom>
            <a:ln>
              <a:noFill/>
            </a:ln>
            <a:effectLst/>
          </p:spPr>
        </p:pic>
        <p:pic>
          <p:nvPicPr>
            <p:cNvPr id="150" name="Picture 14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p:nvPr/>
        </p:nvSpPr>
        <p:spPr>
          <a:xfrm>
            <a:off x="685799" y="1473200"/>
            <a:ext cx="5765801" cy="7226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Dr. Gingerich</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“Since then, we have found the forelimbs, the hands, and the front arms of Rodhocetus, and we understand that it doesn’t have the kind of arms that can be spread out like flippers. If you don’t have flippers, I don’t think you can have a fluked tail.”</a:t>
            </a:r>
          </a:p>
        </p:txBody>
      </p:sp>
      <p:grpSp>
        <p:nvGrpSpPr>
          <p:cNvPr id="157" name="Group 157"/>
          <p:cNvGrpSpPr/>
          <p:nvPr/>
        </p:nvGrpSpPr>
        <p:grpSpPr>
          <a:xfrm>
            <a:off x="6959600" y="1257300"/>
            <a:ext cx="5511800" cy="6925854"/>
            <a:chOff x="-266700" y="-127000"/>
            <a:chExt cx="5511800" cy="6925853"/>
          </a:xfrm>
        </p:grpSpPr>
        <p:pic>
          <p:nvPicPr>
            <p:cNvPr id="156" name="gingerich1.png"/>
            <p:cNvPicPr/>
            <p:nvPr/>
          </p:nvPicPr>
          <p:blipFill>
            <a:blip r:embed="rId2">
              <a:extLst/>
            </a:blip>
            <a:srcRect t="6467" b="6419"/>
            <a:stretch>
              <a:fillRect/>
            </a:stretch>
          </p:blipFill>
          <p:spPr>
            <a:xfrm>
              <a:off x="0" y="0"/>
              <a:ext cx="5143500" cy="6671854"/>
            </a:xfrm>
            <a:prstGeom prst="rect">
              <a:avLst/>
            </a:prstGeom>
            <a:ln>
              <a:noFill/>
            </a:ln>
            <a:effectLst/>
          </p:spPr>
        </p:pic>
        <p:pic>
          <p:nvPicPr>
            <p:cNvPr id="155" name="Picture 15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939800" y="1917700"/>
            <a:ext cx="5257800" cy="68453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RODHOCETUS</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Yet for this same documentary, Dr. Werner interviewed Dr. </a:t>
            </a:r>
            <a:r>
              <a:rPr sz="3600" spc="-47" dirty="0" err="1">
                <a:solidFill>
                  <a:srgbClr val="CBCBCB"/>
                </a:solidFill>
                <a:latin typeface="Georgia" panose="02040502050405020303" pitchFamily="18" charset="0"/>
                <a:ea typeface="Georgia Bold"/>
                <a:cs typeface="Georgia Bold"/>
                <a:sym typeface="Georgia Bold"/>
              </a:rPr>
              <a:t>Taseer</a:t>
            </a:r>
            <a:r>
              <a:rPr sz="3600" spc="-47" dirty="0">
                <a:solidFill>
                  <a:srgbClr val="CBCBCB"/>
                </a:solidFill>
                <a:latin typeface="Georgia" panose="02040502050405020303" pitchFamily="18" charset="0"/>
                <a:ea typeface="Georgia Bold"/>
                <a:cs typeface="Georgia Bold"/>
                <a:sym typeface="Georgia Bold"/>
              </a:rPr>
              <a:t> Hussain, who works at the Smithsonian Museum of Natural History, and she used </a:t>
            </a:r>
            <a:r>
              <a:rPr sz="3600" spc="-47" dirty="0" err="1">
                <a:solidFill>
                  <a:srgbClr val="CBCBCB"/>
                </a:solidFill>
                <a:latin typeface="Georgia" panose="02040502050405020303" pitchFamily="18" charset="0"/>
                <a:ea typeface="Georgia Bold"/>
                <a:cs typeface="Georgia Bold"/>
                <a:sym typeface="Georgia Bold"/>
              </a:rPr>
              <a:t>Rodhocetus</a:t>
            </a:r>
            <a:r>
              <a:rPr sz="3600" spc="-47" dirty="0">
                <a:solidFill>
                  <a:srgbClr val="CBCBCB"/>
                </a:solidFill>
                <a:latin typeface="Georgia" panose="02040502050405020303" pitchFamily="18" charset="0"/>
                <a:ea typeface="Georgia Bold"/>
                <a:cs typeface="Georgia Bold"/>
                <a:sym typeface="Georgia Bold"/>
              </a:rPr>
              <a:t> as evidence for whale evolution!</a:t>
            </a:r>
          </a:p>
        </p:txBody>
      </p:sp>
      <p:grpSp>
        <p:nvGrpSpPr>
          <p:cNvPr id="162" name="Group 162"/>
          <p:cNvGrpSpPr/>
          <p:nvPr/>
        </p:nvGrpSpPr>
        <p:grpSpPr>
          <a:xfrm>
            <a:off x="6959600" y="1257300"/>
            <a:ext cx="5511800" cy="6925854"/>
            <a:chOff x="-266700" y="-127000"/>
            <a:chExt cx="5511800" cy="6925853"/>
          </a:xfrm>
        </p:grpSpPr>
        <p:pic>
          <p:nvPicPr>
            <p:cNvPr id="161" name="book covers 5.jpg"/>
            <p:cNvPicPr/>
            <p:nvPr/>
          </p:nvPicPr>
          <p:blipFill>
            <a:blip r:embed="rId2">
              <a:extLst/>
            </a:blip>
            <a:srcRect l="245" r="245"/>
            <a:stretch>
              <a:fillRect/>
            </a:stretch>
          </p:blipFill>
          <p:spPr>
            <a:xfrm>
              <a:off x="0" y="0"/>
              <a:ext cx="5143500" cy="6667500"/>
            </a:xfrm>
            <a:prstGeom prst="rect">
              <a:avLst/>
            </a:prstGeom>
            <a:ln>
              <a:noFill/>
            </a:ln>
            <a:effectLst/>
          </p:spPr>
        </p:pic>
        <p:pic>
          <p:nvPicPr>
            <p:cNvPr id="160" name="Picture 15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Shape 164"/>
          <p:cNvSpPr/>
          <p:nvPr/>
        </p:nvSpPr>
        <p:spPr>
          <a:xfrm>
            <a:off x="641796" y="1600200"/>
            <a:ext cx="5853808" cy="6883400"/>
          </a:xfrm>
          <a:prstGeom prst="rect">
            <a:avLst/>
          </a:prstGeom>
          <a:ln w="12700">
            <a:miter lim="400000"/>
          </a:ln>
          <a:effectLst>
            <a:outerShdw blurRad="254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Pakicetus</a:t>
            </a: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For a 2001 PBS series entitled “Evolution” Dr. </a:t>
            </a:r>
            <a:r>
              <a:rPr sz="3600" spc="-47" dirty="0" err="1">
                <a:solidFill>
                  <a:srgbClr val="CBCBCB"/>
                </a:solidFill>
                <a:latin typeface="Georgia" panose="02040502050405020303" pitchFamily="18" charset="0"/>
                <a:ea typeface="Georgia Bold"/>
                <a:cs typeface="Georgia Bold"/>
                <a:sym typeface="Georgia Bold"/>
              </a:rPr>
              <a:t>Gingerich</a:t>
            </a:r>
            <a:r>
              <a:rPr sz="3600" spc="-47" dirty="0">
                <a:solidFill>
                  <a:srgbClr val="CBCBCB"/>
                </a:solidFill>
                <a:latin typeface="Georgia" panose="02040502050405020303" pitchFamily="18" charset="0"/>
                <a:ea typeface="Georgia Bold"/>
                <a:cs typeface="Georgia Bold"/>
                <a:sym typeface="Georgia Bold"/>
              </a:rPr>
              <a:t> drew an illustration of the </a:t>
            </a:r>
            <a:r>
              <a:rPr sz="3600" spc="-47" dirty="0" err="1">
                <a:solidFill>
                  <a:srgbClr val="CBCBCB"/>
                </a:solidFill>
                <a:latin typeface="Georgia" panose="02040502050405020303" pitchFamily="18" charset="0"/>
                <a:ea typeface="Georgia Bold"/>
                <a:cs typeface="Georgia Bold"/>
                <a:sym typeface="Georgia Bold"/>
              </a:rPr>
              <a:t>Pakicetus</a:t>
            </a:r>
            <a:r>
              <a:rPr sz="3600" spc="-47" dirty="0">
                <a:solidFill>
                  <a:srgbClr val="CBCBCB"/>
                </a:solidFill>
                <a:latin typeface="Georgia" panose="02040502050405020303" pitchFamily="18" charset="0"/>
                <a:ea typeface="Georgia Bold"/>
                <a:cs typeface="Georgia Bold"/>
                <a:sym typeface="Georgia Bold"/>
              </a:rPr>
              <a:t> swimming underwater like a whale, with paws that look like fins and a stumpy tail allegedly on its way to changing into a fluke.</a:t>
            </a:r>
          </a:p>
        </p:txBody>
      </p:sp>
      <p:grpSp>
        <p:nvGrpSpPr>
          <p:cNvPr id="167" name="Group 167"/>
          <p:cNvGrpSpPr/>
          <p:nvPr/>
        </p:nvGrpSpPr>
        <p:grpSpPr>
          <a:xfrm>
            <a:off x="6959600" y="1257300"/>
            <a:ext cx="5511800" cy="6925854"/>
            <a:chOff x="-266700" y="-127000"/>
            <a:chExt cx="5511800" cy="6925853"/>
          </a:xfrm>
        </p:grpSpPr>
        <p:pic>
          <p:nvPicPr>
            <p:cNvPr id="166" name="pakicetus 1 - Version 2.jpg"/>
            <p:cNvPicPr/>
            <p:nvPr/>
          </p:nvPicPr>
          <p:blipFill>
            <a:blip r:embed="rId2">
              <a:extLst/>
            </a:blip>
            <a:srcRect t="2700" b="2733"/>
            <a:stretch>
              <a:fillRect/>
            </a:stretch>
          </p:blipFill>
          <p:spPr>
            <a:xfrm>
              <a:off x="0" y="0"/>
              <a:ext cx="5143500" cy="6671854"/>
            </a:xfrm>
            <a:prstGeom prst="rect">
              <a:avLst/>
            </a:prstGeom>
            <a:ln>
              <a:noFill/>
            </a:ln>
            <a:effectLst/>
          </p:spPr>
        </p:pic>
        <p:pic>
          <p:nvPicPr>
            <p:cNvPr id="165" name="Picture 164"/>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hape 169"/>
          <p:cNvSpPr/>
          <p:nvPr/>
        </p:nvSpPr>
        <p:spPr>
          <a:xfrm>
            <a:off x="787400" y="1610288"/>
            <a:ext cx="5562600" cy="68834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Pakicetus</a:t>
            </a: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Gingerich</a:t>
            </a:r>
            <a:r>
              <a:rPr sz="3600" spc="-47" dirty="0">
                <a:solidFill>
                  <a:srgbClr val="CBCBCB"/>
                </a:solidFill>
                <a:latin typeface="Georgia" panose="02040502050405020303" pitchFamily="18" charset="0"/>
                <a:ea typeface="Georgia Bold"/>
                <a:cs typeface="Georgia Bold"/>
                <a:sym typeface="Georgia Bold"/>
              </a:rPr>
              <a:t> claimed that “in its morphology, </a:t>
            </a:r>
            <a:r>
              <a:rPr sz="3600" spc="-47" dirty="0" err="1">
                <a:solidFill>
                  <a:srgbClr val="CBCBCB"/>
                </a:solidFill>
                <a:latin typeface="Georgia" panose="02040502050405020303" pitchFamily="18" charset="0"/>
                <a:ea typeface="Georgia Bold"/>
                <a:cs typeface="Georgia Bold"/>
                <a:sym typeface="Georgia Bold"/>
              </a:rPr>
              <a:t>Pakicetus</a:t>
            </a:r>
            <a:r>
              <a:rPr sz="3600" spc="-47" dirty="0">
                <a:solidFill>
                  <a:srgbClr val="CBCBCB"/>
                </a:solidFill>
                <a:latin typeface="Georgia" panose="02040502050405020303" pitchFamily="18" charset="0"/>
                <a:ea typeface="Georgia Bold"/>
                <a:cs typeface="Georgia Bold"/>
                <a:sym typeface="Georgia Bold"/>
              </a:rPr>
              <a:t> is perfectly intermediate, a missing link between earlier land mammals and later, full-fledged whales” (Natural History, April 1994).</a:t>
            </a:r>
          </a:p>
        </p:txBody>
      </p:sp>
      <p:grpSp>
        <p:nvGrpSpPr>
          <p:cNvPr id="172" name="Group 172"/>
          <p:cNvGrpSpPr/>
          <p:nvPr/>
        </p:nvGrpSpPr>
        <p:grpSpPr>
          <a:xfrm>
            <a:off x="6959600" y="1257300"/>
            <a:ext cx="5511800" cy="6925854"/>
            <a:chOff x="-266700" y="-127000"/>
            <a:chExt cx="5511800" cy="6925853"/>
          </a:xfrm>
        </p:grpSpPr>
        <p:pic>
          <p:nvPicPr>
            <p:cNvPr id="171" name="pakicetus 1 - Version 2.jpg"/>
            <p:cNvPicPr/>
            <p:nvPr/>
          </p:nvPicPr>
          <p:blipFill>
            <a:blip r:embed="rId2">
              <a:extLst/>
            </a:blip>
            <a:srcRect t="2700" b="2733"/>
            <a:stretch>
              <a:fillRect/>
            </a:stretch>
          </p:blipFill>
          <p:spPr>
            <a:xfrm>
              <a:off x="0" y="0"/>
              <a:ext cx="5143500" cy="6671854"/>
            </a:xfrm>
            <a:prstGeom prst="rect">
              <a:avLst/>
            </a:prstGeom>
            <a:ln>
              <a:noFill/>
            </a:ln>
            <a:effectLst/>
          </p:spPr>
        </p:pic>
        <p:pic>
          <p:nvPicPr>
            <p:cNvPr id="170" name="Picture 169"/>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p:nvPr/>
        </p:nvSpPr>
        <p:spPr>
          <a:xfrm>
            <a:off x="558770" y="5789300"/>
            <a:ext cx="11861801" cy="3251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Pakicetus</a:t>
            </a: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But further fossil finds proved that it was strictly a land animal. The new drawing of </a:t>
            </a:r>
            <a:r>
              <a:rPr sz="3600" spc="-47" dirty="0" err="1">
                <a:solidFill>
                  <a:srgbClr val="CBCBCB"/>
                </a:solidFill>
                <a:latin typeface="Georgia" panose="02040502050405020303" pitchFamily="18" charset="0"/>
                <a:ea typeface="Georgia Bold"/>
                <a:cs typeface="Georgia Bold"/>
                <a:sym typeface="Georgia Bold"/>
              </a:rPr>
              <a:t>Pakicetus</a:t>
            </a:r>
            <a:r>
              <a:rPr sz="3600" spc="-47" dirty="0">
                <a:solidFill>
                  <a:srgbClr val="CBCBCB"/>
                </a:solidFill>
                <a:latin typeface="Georgia" panose="02040502050405020303" pitchFamily="18" charset="0"/>
                <a:ea typeface="Georgia Bold"/>
                <a:cs typeface="Georgia Bold"/>
                <a:sym typeface="Georgia Bold"/>
              </a:rPr>
              <a:t> is a dog-like animal with a pointy snout and long tail! It is not a “missing link.”</a:t>
            </a:r>
          </a:p>
        </p:txBody>
      </p:sp>
      <p:pic>
        <p:nvPicPr>
          <p:cNvPr id="175" name="pakicetus 2.jpg"/>
          <p:cNvPicPr/>
          <p:nvPr/>
        </p:nvPicPr>
        <p:blipFill>
          <a:blip r:embed="rId2">
            <a:extLst/>
          </a:blip>
          <a:stretch>
            <a:fillRect/>
          </a:stretch>
        </p:blipFill>
        <p:spPr>
          <a:xfrm>
            <a:off x="419100" y="596900"/>
            <a:ext cx="12141142" cy="49911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60579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p:nvPr/>
        </p:nvSpPr>
        <p:spPr>
          <a:xfrm>
            <a:off x="352988" y="3365500"/>
            <a:ext cx="5562601" cy="4648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Basilosaurus</a:t>
            </a: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This has been featured in many textbooks and museums as a missing link in whale evolution.</a:t>
            </a:r>
          </a:p>
        </p:txBody>
      </p:sp>
      <p:pic>
        <p:nvPicPr>
          <p:cNvPr id="178" name="basilosaurus 1.jpg"/>
          <p:cNvPicPr/>
          <p:nvPr/>
        </p:nvPicPr>
        <p:blipFill>
          <a:blip r:embed="rId2">
            <a:extLst/>
          </a:blip>
          <a:stretch>
            <a:fillRect/>
          </a:stretch>
        </p:blipFill>
        <p:spPr>
          <a:xfrm>
            <a:off x="6299200" y="736600"/>
            <a:ext cx="5943600" cy="594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Shape 180"/>
          <p:cNvSpPr/>
          <p:nvPr/>
        </p:nvSpPr>
        <p:spPr>
          <a:xfrm>
            <a:off x="396311" y="1529934"/>
            <a:ext cx="5435601" cy="7162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Basilosaurus</a:t>
            </a: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It was probably a cold-blooded reptile. That means that it could have had nothing to do with whale evolution of the whale, because the whale is a mammal that supposedly evolved from land mammals.</a:t>
            </a:r>
          </a:p>
        </p:txBody>
      </p:sp>
      <p:pic>
        <p:nvPicPr>
          <p:cNvPr id="181" name="basilosaurus 1.jpg"/>
          <p:cNvPicPr/>
          <p:nvPr/>
        </p:nvPicPr>
        <p:blipFill>
          <a:blip r:embed="rId2">
            <a:extLst/>
          </a:blip>
          <a:stretch>
            <a:fillRect/>
          </a:stretch>
        </p:blipFill>
        <p:spPr>
          <a:xfrm>
            <a:off x="6299200" y="736600"/>
            <a:ext cx="5943600" cy="594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Shape 183"/>
          <p:cNvSpPr/>
          <p:nvPr/>
        </p:nvSpPr>
        <p:spPr>
          <a:xfrm>
            <a:off x="383611" y="3675403"/>
            <a:ext cx="5562601" cy="4648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err="1">
                <a:solidFill>
                  <a:srgbClr val="CBCBCB"/>
                </a:solidFill>
                <a:latin typeface="Georgia" panose="02040502050405020303" pitchFamily="18" charset="0"/>
                <a:ea typeface="Georgia Bold"/>
                <a:cs typeface="Georgia Bold"/>
                <a:sym typeface="Georgia Bold"/>
              </a:rPr>
              <a:t>Basilosaurus</a:t>
            </a:r>
            <a:endParaRPr sz="3600" spc="-47" dirty="0">
              <a:solidFill>
                <a:srgbClr val="CBCBCB"/>
              </a:solidFill>
              <a:latin typeface="Georgia" panose="02040502050405020303" pitchFamily="18" charset="0"/>
              <a:ea typeface="Georgia Bold"/>
              <a:cs typeface="Georgia Bold"/>
              <a:sym typeface="Georgia Bold"/>
            </a:endParaRP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Further, it doesn’t appear in the fossil record until after the whales supposedly evolved.</a:t>
            </a:r>
          </a:p>
        </p:txBody>
      </p:sp>
      <p:pic>
        <p:nvPicPr>
          <p:cNvPr id="184" name="basilosaurus 1.jpg"/>
          <p:cNvPicPr/>
          <p:nvPr/>
        </p:nvPicPr>
        <p:blipFill>
          <a:blip r:embed="rId2">
            <a:extLst/>
          </a:blip>
          <a:stretch>
            <a:fillRect/>
          </a:stretch>
        </p:blipFill>
        <p:spPr>
          <a:xfrm>
            <a:off x="6299200" y="736600"/>
            <a:ext cx="5943600" cy="59436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Shape 186"/>
          <p:cNvSpPr>
            <a:spLocks noGrp="1"/>
          </p:cNvSpPr>
          <p:nvPr>
            <p:ph type="title"/>
          </p:nvPr>
        </p:nvSpPr>
        <p:spPr>
          <a:xfrm>
            <a:off x="1168399" y="865024"/>
            <a:ext cx="4597402" cy="2851092"/>
          </a:xfrm>
          <a:prstGeom prst="rect">
            <a:avLst/>
          </a:prstGeom>
        </p:spPr>
        <p:txBody>
          <a:bodyPr>
            <a:normAutofit/>
          </a:bodyPr>
          <a:lstStyle>
            <a:lvl1pPr algn="l">
              <a:lnSpc>
                <a:spcPct val="110000"/>
              </a:lnSpc>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2. This is a mere exercise in homology.</a:t>
            </a:r>
          </a:p>
        </p:txBody>
      </p:sp>
      <p:grpSp>
        <p:nvGrpSpPr>
          <p:cNvPr id="189" name="Group 189"/>
          <p:cNvGrpSpPr/>
          <p:nvPr/>
        </p:nvGrpSpPr>
        <p:grpSpPr>
          <a:xfrm>
            <a:off x="6959600" y="1257300"/>
            <a:ext cx="5511800" cy="6925854"/>
            <a:chOff x="-266700" y="-127000"/>
            <a:chExt cx="5511800" cy="6925853"/>
          </a:xfrm>
        </p:grpSpPr>
        <p:pic>
          <p:nvPicPr>
            <p:cNvPr id="188" name="whale evolution _CH03.jpg"/>
            <p:cNvPicPr/>
            <p:nvPr/>
          </p:nvPicPr>
          <p:blipFill>
            <a:blip r:embed="rId2">
              <a:extLst/>
            </a:blip>
            <a:srcRect t="15645" r="43"/>
            <a:stretch>
              <a:fillRect/>
            </a:stretch>
          </p:blipFill>
          <p:spPr>
            <a:xfrm>
              <a:off x="0" y="0"/>
              <a:ext cx="5143500" cy="6642100"/>
            </a:xfrm>
            <a:prstGeom prst="rect">
              <a:avLst/>
            </a:prstGeom>
            <a:ln>
              <a:noFill/>
            </a:ln>
            <a:effectLst/>
          </p:spPr>
        </p:pic>
        <p:pic>
          <p:nvPicPr>
            <p:cNvPr id="187" name="Picture 18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p:nvPr/>
        </p:nvSpPr>
        <p:spPr>
          <a:xfrm>
            <a:off x="787400" y="4513425"/>
            <a:ext cx="5562600" cy="43307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Evolutionary descent cannot be proven from fossils. If you remove the evolutionary assumption, there is zero evidence that a wolf became a whale.</a:t>
            </a:r>
          </a:p>
        </p:txBody>
      </p:sp>
      <p:grpSp>
        <p:nvGrpSpPr>
          <p:cNvPr id="194" name="Group 194"/>
          <p:cNvGrpSpPr/>
          <p:nvPr/>
        </p:nvGrpSpPr>
        <p:grpSpPr>
          <a:xfrm>
            <a:off x="6959600" y="1257300"/>
            <a:ext cx="5511800" cy="6925854"/>
            <a:chOff x="-266700" y="-127000"/>
            <a:chExt cx="5511800" cy="6925853"/>
          </a:xfrm>
        </p:grpSpPr>
        <p:pic>
          <p:nvPicPr>
            <p:cNvPr id="193" name="whale evolution _CH03.jpg"/>
            <p:cNvPicPr/>
            <p:nvPr/>
          </p:nvPicPr>
          <p:blipFill>
            <a:blip r:embed="rId2">
              <a:extLst/>
            </a:blip>
            <a:srcRect t="15645" r="43"/>
            <a:stretch>
              <a:fillRect/>
            </a:stretch>
          </p:blipFill>
          <p:spPr>
            <a:xfrm>
              <a:off x="0" y="0"/>
              <a:ext cx="5143500" cy="6642100"/>
            </a:xfrm>
            <a:prstGeom prst="rect">
              <a:avLst/>
            </a:prstGeom>
            <a:ln>
              <a:noFill/>
            </a:ln>
            <a:effectLst/>
          </p:spPr>
        </p:pic>
        <p:pic>
          <p:nvPicPr>
            <p:cNvPr id="192" name="Picture 19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6"/>
          <p:cNvSpPr/>
          <p:nvPr/>
        </p:nvSpPr>
        <p:spPr>
          <a:xfrm>
            <a:off x="609600" y="6184900"/>
            <a:ext cx="5562600" cy="22352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There is no scientific evidence in the fossil record that disproves creation.</a:t>
            </a:r>
          </a:p>
        </p:txBody>
      </p:sp>
      <p:grpSp>
        <p:nvGrpSpPr>
          <p:cNvPr id="199" name="Group 199"/>
          <p:cNvGrpSpPr/>
          <p:nvPr/>
        </p:nvGrpSpPr>
        <p:grpSpPr>
          <a:xfrm>
            <a:off x="6959600" y="1257300"/>
            <a:ext cx="5511800" cy="6925854"/>
            <a:chOff x="-266700" y="-127000"/>
            <a:chExt cx="5511800" cy="6925853"/>
          </a:xfrm>
        </p:grpSpPr>
        <p:pic>
          <p:nvPicPr>
            <p:cNvPr id="198" name="whale evolution _CH03.jpg"/>
            <p:cNvPicPr/>
            <p:nvPr/>
          </p:nvPicPr>
          <p:blipFill>
            <a:blip r:embed="rId2">
              <a:extLst/>
            </a:blip>
            <a:srcRect t="15645" r="43"/>
            <a:stretch>
              <a:fillRect/>
            </a:stretch>
          </p:blipFill>
          <p:spPr>
            <a:xfrm>
              <a:off x="0" y="0"/>
              <a:ext cx="5143500" cy="6642100"/>
            </a:xfrm>
            <a:prstGeom prst="rect">
              <a:avLst/>
            </a:prstGeom>
            <a:ln>
              <a:noFill/>
            </a:ln>
            <a:effectLst/>
          </p:spPr>
        </p:pic>
        <p:pic>
          <p:nvPicPr>
            <p:cNvPr id="197" name="Picture 19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p:nvPr/>
        </p:nvSpPr>
        <p:spPr>
          <a:xfrm>
            <a:off x="561411" y="4640752"/>
            <a:ext cx="5562601" cy="359629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fact, it is more scientific to assume direct creation, because the fossil record shows creatures that are fully formed. </a:t>
            </a:r>
          </a:p>
        </p:txBody>
      </p:sp>
      <p:grpSp>
        <p:nvGrpSpPr>
          <p:cNvPr id="204" name="Group 204"/>
          <p:cNvGrpSpPr/>
          <p:nvPr/>
        </p:nvGrpSpPr>
        <p:grpSpPr>
          <a:xfrm>
            <a:off x="6959600" y="1257300"/>
            <a:ext cx="5511800" cy="6925854"/>
            <a:chOff x="-266700" y="-127000"/>
            <a:chExt cx="5511800" cy="6925853"/>
          </a:xfrm>
        </p:grpSpPr>
        <p:pic>
          <p:nvPicPr>
            <p:cNvPr id="203" name="whale evolution _CH03.jpg"/>
            <p:cNvPicPr/>
            <p:nvPr/>
          </p:nvPicPr>
          <p:blipFill>
            <a:blip r:embed="rId2">
              <a:extLst/>
            </a:blip>
            <a:srcRect t="15645" r="43"/>
            <a:stretch>
              <a:fillRect/>
            </a:stretch>
          </p:blipFill>
          <p:spPr>
            <a:xfrm>
              <a:off x="0" y="0"/>
              <a:ext cx="5143500" cy="6642100"/>
            </a:xfrm>
            <a:prstGeom prst="rect">
              <a:avLst/>
            </a:prstGeom>
            <a:ln>
              <a:noFill/>
            </a:ln>
            <a:effectLst/>
          </p:spPr>
        </p:pic>
        <p:pic>
          <p:nvPicPr>
            <p:cNvPr id="202" name="Picture 20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p:nvPr/>
        </p:nvSpPr>
        <p:spPr>
          <a:xfrm>
            <a:off x="787400" y="2141789"/>
            <a:ext cx="5562600" cy="56642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millions of fruit fly experiments have demonstrated this. No matter what is done to the fly, no matter how many genetic mutations are produced, it is still a fruit fly, and no new beneficial organs appear.</a:t>
            </a:r>
          </a:p>
        </p:txBody>
      </p:sp>
      <p:grpSp>
        <p:nvGrpSpPr>
          <p:cNvPr id="209" name="Group 209"/>
          <p:cNvGrpSpPr/>
          <p:nvPr/>
        </p:nvGrpSpPr>
        <p:grpSpPr>
          <a:xfrm>
            <a:off x="6959600" y="1257300"/>
            <a:ext cx="5511800" cy="6925854"/>
            <a:chOff x="-266700" y="-127000"/>
            <a:chExt cx="5511800" cy="6925853"/>
          </a:xfrm>
        </p:grpSpPr>
        <p:pic>
          <p:nvPicPr>
            <p:cNvPr id="208" name="fruit fly drosophila_melanogaster.jpg"/>
            <p:cNvPicPr/>
            <p:nvPr/>
          </p:nvPicPr>
          <p:blipFill>
            <a:blip r:embed="rId2">
              <a:extLst/>
            </a:blip>
            <a:srcRect l="35312" r="8602"/>
            <a:stretch>
              <a:fillRect/>
            </a:stretch>
          </p:blipFill>
          <p:spPr>
            <a:xfrm>
              <a:off x="0" y="0"/>
              <a:ext cx="5143500" cy="6671854"/>
            </a:xfrm>
            <a:prstGeom prst="rect">
              <a:avLst/>
            </a:prstGeom>
            <a:ln>
              <a:noFill/>
            </a:ln>
            <a:effectLst/>
          </p:spPr>
        </p:pic>
        <p:pic>
          <p:nvPicPr>
            <p:cNvPr id="207" name="Picture 20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p:nvPr/>
        </p:nvSpPr>
        <p:spPr>
          <a:xfrm>
            <a:off x="787400" y="2647950"/>
            <a:ext cx="5562600" cy="4457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Thus actual scientific experimentation has demonstrated that genetic mutations could not have produced the myriad of wonderful life forms that exist.</a:t>
            </a:r>
          </a:p>
        </p:txBody>
      </p:sp>
      <p:grpSp>
        <p:nvGrpSpPr>
          <p:cNvPr id="214" name="Group 214"/>
          <p:cNvGrpSpPr/>
          <p:nvPr/>
        </p:nvGrpSpPr>
        <p:grpSpPr>
          <a:xfrm>
            <a:off x="6959600" y="1257300"/>
            <a:ext cx="5511800" cy="6925854"/>
            <a:chOff x="-266700" y="-127000"/>
            <a:chExt cx="5511800" cy="6925853"/>
          </a:xfrm>
        </p:grpSpPr>
        <p:pic>
          <p:nvPicPr>
            <p:cNvPr id="213" name="fruit fly drosophila_melanogaster.jpg"/>
            <p:cNvPicPr/>
            <p:nvPr/>
          </p:nvPicPr>
          <p:blipFill>
            <a:blip r:embed="rId2">
              <a:extLst/>
            </a:blip>
            <a:srcRect l="34758" r="9156"/>
            <a:stretch>
              <a:fillRect/>
            </a:stretch>
          </p:blipFill>
          <p:spPr>
            <a:xfrm>
              <a:off x="0" y="0"/>
              <a:ext cx="5143500" cy="6671854"/>
            </a:xfrm>
            <a:prstGeom prst="rect">
              <a:avLst/>
            </a:prstGeom>
            <a:ln>
              <a:noFill/>
            </a:ln>
            <a:effectLst/>
          </p:spPr>
        </p:pic>
        <p:pic>
          <p:nvPicPr>
            <p:cNvPr id="212" name="Picture 21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p:nvPr/>
        </p:nvSpPr>
        <p:spPr>
          <a:xfrm>
            <a:off x="787400" y="5232400"/>
            <a:ext cx="5562600" cy="4457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Homology is used as evidence at the Smithsonian Museum of Natural History’s whale evolution display. </a:t>
            </a:r>
          </a:p>
        </p:txBody>
      </p:sp>
      <p:grpSp>
        <p:nvGrpSpPr>
          <p:cNvPr id="219" name="Group 219"/>
          <p:cNvGrpSpPr/>
          <p:nvPr/>
        </p:nvGrpSpPr>
        <p:grpSpPr>
          <a:xfrm>
            <a:off x="6959600" y="1257300"/>
            <a:ext cx="5511800" cy="6925854"/>
            <a:chOff x="-266700" y="-127000"/>
            <a:chExt cx="5511800" cy="6925853"/>
          </a:xfrm>
        </p:grpSpPr>
        <p:pic>
          <p:nvPicPr>
            <p:cNvPr id="218" name="Smithsonean Natural History Museum 234.jpg"/>
            <p:cNvPicPr/>
            <p:nvPr/>
          </p:nvPicPr>
          <p:blipFill>
            <a:blip r:embed="rId2">
              <a:extLst/>
            </a:blip>
            <a:srcRect l="24334" r="24334"/>
            <a:stretch>
              <a:fillRect/>
            </a:stretch>
          </p:blipFill>
          <p:spPr>
            <a:xfrm>
              <a:off x="0" y="0"/>
              <a:ext cx="5143500" cy="6667500"/>
            </a:xfrm>
            <a:prstGeom prst="rect">
              <a:avLst/>
            </a:prstGeom>
            <a:ln>
              <a:noFill/>
            </a:ln>
            <a:effectLst/>
          </p:spPr>
        </p:pic>
        <p:pic>
          <p:nvPicPr>
            <p:cNvPr id="217" name="Picture 21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1"/>
          <p:cNvSpPr/>
          <p:nvPr/>
        </p:nvSpPr>
        <p:spPr>
          <a:xfrm>
            <a:off x="801468" y="2188755"/>
            <a:ext cx="5562600" cy="5867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dirty="0">
                <a:solidFill>
                  <a:srgbClr val="CBCBCB"/>
                </a:solidFill>
                <a:latin typeface="Georgia"/>
                <a:ea typeface="Georgia"/>
                <a:cs typeface="Georgia"/>
                <a:sym typeface="Georgia"/>
              </a:rPr>
              <a:t>The ankle bone of a deer is shown beside the ankle bone of a </a:t>
            </a:r>
            <a:r>
              <a:rPr sz="3600" i="1" spc="-47" dirty="0" err="1">
                <a:solidFill>
                  <a:srgbClr val="CBCBCB"/>
                </a:solidFill>
                <a:latin typeface="Georgia"/>
                <a:ea typeface="Georgia"/>
                <a:cs typeface="Georgia"/>
                <a:sym typeface="Georgia"/>
              </a:rPr>
              <a:t>Rodhocetus</a:t>
            </a:r>
            <a:r>
              <a:rPr sz="3600" spc="-47" dirty="0">
                <a:solidFill>
                  <a:srgbClr val="CBCBCB"/>
                </a:solidFill>
                <a:latin typeface="Georgia"/>
                <a:ea typeface="Georgia"/>
                <a:cs typeface="Georgia"/>
                <a:sym typeface="Georgia"/>
              </a:rPr>
              <a:t> with the following statement:</a:t>
            </a:r>
          </a:p>
          <a:p>
            <a:pPr lvl="0">
              <a:defRPr sz="1800" cap="none">
                <a:solidFill>
                  <a:srgbClr val="000000"/>
                </a:solidFill>
              </a:defRPr>
            </a:pPr>
            <a:endParaRPr sz="3600" spc="-47" dirty="0">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dirty="0">
                <a:solidFill>
                  <a:srgbClr val="CBCBCB"/>
                </a:solidFill>
                <a:latin typeface="Georgia"/>
                <a:ea typeface="Georgia"/>
                <a:cs typeface="Georgia"/>
                <a:sym typeface="Georgia"/>
              </a:rPr>
              <a:t>“Similar ankle bone assemblies in this deer and in early whales strongly indicate their ancestral relationship.”</a:t>
            </a:r>
          </a:p>
        </p:txBody>
      </p:sp>
      <p:grpSp>
        <p:nvGrpSpPr>
          <p:cNvPr id="224" name="Group 224"/>
          <p:cNvGrpSpPr/>
          <p:nvPr/>
        </p:nvGrpSpPr>
        <p:grpSpPr>
          <a:xfrm>
            <a:off x="6959600" y="1257300"/>
            <a:ext cx="5511800" cy="6925854"/>
            <a:chOff x="-266700" y="-127000"/>
            <a:chExt cx="5511800" cy="6925853"/>
          </a:xfrm>
        </p:grpSpPr>
        <p:pic>
          <p:nvPicPr>
            <p:cNvPr id="223" name="Smithsonean Natural History Museum 231 - Version 3.jpg"/>
            <p:cNvPicPr/>
            <p:nvPr/>
          </p:nvPicPr>
          <p:blipFill>
            <a:blip r:embed="rId2">
              <a:extLst/>
            </a:blip>
            <a:srcRect t="5583" b="5525"/>
            <a:stretch>
              <a:fillRect/>
            </a:stretch>
          </p:blipFill>
          <p:spPr>
            <a:xfrm>
              <a:off x="0" y="0"/>
              <a:ext cx="5143500" cy="6671854"/>
            </a:xfrm>
            <a:prstGeom prst="rect">
              <a:avLst/>
            </a:prstGeom>
            <a:ln>
              <a:noFill/>
            </a:ln>
            <a:effectLst/>
          </p:spPr>
        </p:pic>
        <p:pic>
          <p:nvPicPr>
            <p:cNvPr id="222" name="Picture 22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p:nvPr/>
        </p:nvSpPr>
        <p:spPr>
          <a:xfrm>
            <a:off x="787400" y="3721100"/>
            <a:ext cx="5562600" cy="5422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lnSpc>
                <a:spcPct val="110000"/>
              </a:lnSpc>
              <a:defRPr sz="1800" cap="none">
                <a:solidFill>
                  <a:srgbClr val="000000"/>
                </a:solidFill>
              </a:defRPr>
            </a:pPr>
            <a:r>
              <a:rPr sz="3600" spc="-47">
                <a:solidFill>
                  <a:srgbClr val="CBCBCB"/>
                </a:solidFill>
                <a:latin typeface="Georgia"/>
                <a:ea typeface="Georgia"/>
                <a:cs typeface="Georgia"/>
                <a:sym typeface="Georgia"/>
              </a:rPr>
              <a:t>This statement is based on evolutionary assumptions rather than scientific evidence. </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First, there is no proof that Rodhocetus was a “whale.” </a:t>
            </a:r>
          </a:p>
        </p:txBody>
      </p:sp>
      <p:grpSp>
        <p:nvGrpSpPr>
          <p:cNvPr id="229" name="Group 229"/>
          <p:cNvGrpSpPr/>
          <p:nvPr/>
        </p:nvGrpSpPr>
        <p:grpSpPr>
          <a:xfrm>
            <a:off x="6959600" y="1257300"/>
            <a:ext cx="5511800" cy="6925854"/>
            <a:chOff x="-266700" y="-127000"/>
            <a:chExt cx="5511800" cy="6925853"/>
          </a:xfrm>
        </p:grpSpPr>
        <p:pic>
          <p:nvPicPr>
            <p:cNvPr id="228" name="Smithsonean Natural History Museum 231 - Version 3.jpg"/>
            <p:cNvPicPr/>
            <p:nvPr/>
          </p:nvPicPr>
          <p:blipFill>
            <a:blip r:embed="rId2">
              <a:extLst/>
            </a:blip>
            <a:srcRect t="5583" b="5525"/>
            <a:stretch>
              <a:fillRect/>
            </a:stretch>
          </p:blipFill>
          <p:spPr>
            <a:xfrm>
              <a:off x="0" y="0"/>
              <a:ext cx="5143500" cy="6671854"/>
            </a:xfrm>
            <a:prstGeom prst="rect">
              <a:avLst/>
            </a:prstGeom>
            <a:ln>
              <a:noFill/>
            </a:ln>
            <a:effectLst/>
          </p:spPr>
        </p:pic>
        <p:pic>
          <p:nvPicPr>
            <p:cNvPr id="227" name="Picture 22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a:spLocks noGrp="1"/>
          </p:cNvSpPr>
          <p:nvPr>
            <p:ph type="body" idx="1"/>
          </p:nvPr>
        </p:nvSpPr>
        <p:spPr>
          <a:xfrm>
            <a:off x="558800" y="4305300"/>
            <a:ext cx="5486400" cy="4267200"/>
          </a:xfrm>
          <a:prstGeom prst="rect">
            <a:avLst/>
          </a:prstGeom>
        </p:spPr>
        <p:txBody>
          <a:bodyPr/>
          <a:lstStyle/>
          <a:p>
            <a:pPr lvl="0">
              <a:lnSpc>
                <a:spcPct val="110000"/>
              </a:lnSpc>
              <a:defRPr sz="1800" spc="0">
                <a:solidFill>
                  <a:srgbClr val="000000"/>
                </a:solidFill>
              </a:defRPr>
            </a:pPr>
            <a:r>
              <a:rPr sz="3600" spc="-47" dirty="0" smtClean="0">
                <a:solidFill>
                  <a:srgbClr val="CBCBCB"/>
                </a:solidFill>
                <a:latin typeface="Georgia"/>
                <a:ea typeface="Georgia"/>
                <a:cs typeface="Georgia"/>
                <a:sym typeface="Georgia"/>
              </a:rPr>
              <a:t>Second, as we have seen, similarity of structure between creatures itself is not evidence for evolution nor it evidence against common design.</a:t>
            </a:r>
            <a:endParaRPr sz="3600" spc="-47" dirty="0">
              <a:solidFill>
                <a:srgbClr val="CBCBCB"/>
              </a:solidFill>
              <a:latin typeface="Georgia"/>
              <a:ea typeface="Georgia"/>
              <a:cs typeface="Georgia"/>
              <a:sym typeface="Georgia"/>
            </a:endParaRPr>
          </a:p>
        </p:txBody>
      </p:sp>
      <p:pic>
        <p:nvPicPr>
          <p:cNvPr id="232" name="whale evolution _CH03.jpg"/>
          <p:cNvPicPr/>
          <p:nvPr/>
        </p:nvPicPr>
        <p:blipFill>
          <a:blip r:embed="rId2">
            <a:extLst/>
          </a:blip>
          <a:stretch>
            <a:fillRect/>
          </a:stretch>
        </p:blipFill>
        <p:spPr>
          <a:xfrm>
            <a:off x="6591300" y="673100"/>
            <a:ext cx="5486400" cy="839529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p:cNvSpPr>
          <p:nvPr>
            <p:ph type="body" idx="1"/>
          </p:nvPr>
        </p:nvSpPr>
        <p:spPr>
          <a:xfrm>
            <a:off x="596900" y="4722857"/>
            <a:ext cx="5270500" cy="3835401"/>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would be reasonable for the Creator to use similar structures and processes in creatures designed to live in the same environment.</a:t>
            </a:r>
          </a:p>
        </p:txBody>
      </p:sp>
      <p:pic>
        <p:nvPicPr>
          <p:cNvPr id="235" name="whale evolution _CH03.jpg"/>
          <p:cNvPicPr/>
          <p:nvPr/>
        </p:nvPicPr>
        <p:blipFill>
          <a:blip r:embed="rId2">
            <a:extLst/>
          </a:blip>
          <a:stretch>
            <a:fillRect/>
          </a:stretch>
        </p:blipFill>
        <p:spPr>
          <a:xfrm>
            <a:off x="6591300" y="673100"/>
            <a:ext cx="5486400" cy="839529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Shape 237"/>
          <p:cNvSpPr>
            <a:spLocks noGrp="1"/>
          </p:cNvSpPr>
          <p:nvPr>
            <p:ph type="body" idx="1"/>
          </p:nvPr>
        </p:nvSpPr>
        <p:spPr>
          <a:xfrm>
            <a:off x="2462434" y="7061734"/>
            <a:ext cx="8079931" cy="1919629"/>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Man uses wheels and gears in many different machines, simply because they work well.</a:t>
            </a:r>
          </a:p>
        </p:txBody>
      </p:sp>
      <p:pic>
        <p:nvPicPr>
          <p:cNvPr id="238" name="pasted-image.png"/>
          <p:cNvPicPr/>
          <p:nvPr/>
        </p:nvPicPr>
        <p:blipFill>
          <a:blip r:embed="rId2">
            <a:extLst/>
          </a:blip>
          <a:stretch>
            <a:fillRect/>
          </a:stretch>
        </p:blipFill>
        <p:spPr>
          <a:xfrm>
            <a:off x="1565616" y="245276"/>
            <a:ext cx="9873568" cy="658708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p:cNvSpPr>
          <p:nvPr>
            <p:ph type="title"/>
          </p:nvPr>
        </p:nvSpPr>
        <p:spPr>
          <a:xfrm>
            <a:off x="729048" y="1121279"/>
            <a:ext cx="5679304" cy="3013373"/>
          </a:xfrm>
          <a:prstGeom prst="rect">
            <a:avLst/>
          </a:prstGeom>
        </p:spPr>
        <p:txBody>
          <a:bodyPr>
            <a:normAutofit/>
          </a:bodyPr>
          <a:lstStyle>
            <a:lvl1pPr algn="l" defTabSz="572516">
              <a:lnSpc>
                <a:spcPct val="110000"/>
              </a:lnSpc>
              <a:defRPr sz="4704" spc="-62">
                <a:latin typeface="Georgia"/>
                <a:ea typeface="Georgia"/>
                <a:cs typeface="Georgia"/>
                <a:sym typeface="Georgia"/>
              </a:defRPr>
            </a:lvl1pPr>
          </a:lstStyle>
          <a:p>
            <a:pPr lvl="0">
              <a:defRPr sz="1800" spc="0">
                <a:solidFill>
                  <a:srgbClr val="000000"/>
                </a:solidFill>
              </a:defRPr>
            </a:pPr>
            <a:r>
              <a:rPr sz="4704" spc="-62">
                <a:solidFill>
                  <a:srgbClr val="E5E5E5"/>
                </a:solidFill>
              </a:rPr>
              <a:t>3. There are creatures today that live on land and in the water.</a:t>
            </a:r>
          </a:p>
        </p:txBody>
      </p:sp>
      <p:grpSp>
        <p:nvGrpSpPr>
          <p:cNvPr id="243" name="Group 243"/>
          <p:cNvGrpSpPr/>
          <p:nvPr/>
        </p:nvGrpSpPr>
        <p:grpSpPr>
          <a:xfrm>
            <a:off x="6959600" y="1257300"/>
            <a:ext cx="5511800" cy="6925854"/>
            <a:chOff x="-266700" y="-127000"/>
            <a:chExt cx="5511800" cy="6925853"/>
          </a:xfrm>
        </p:grpSpPr>
        <p:pic>
          <p:nvPicPr>
            <p:cNvPr id="242" name="australian-sea-lion.png"/>
            <p:cNvPicPr/>
            <p:nvPr/>
          </p:nvPicPr>
          <p:blipFill>
            <a:blip r:embed="rId2">
              <a:extLst/>
            </a:blip>
            <a:srcRect l="21142" r="21000"/>
            <a:stretch>
              <a:fillRect/>
            </a:stretch>
          </p:blipFill>
          <p:spPr>
            <a:xfrm>
              <a:off x="0" y="0"/>
              <a:ext cx="5143500" cy="6667500"/>
            </a:xfrm>
            <a:prstGeom prst="rect">
              <a:avLst/>
            </a:prstGeom>
            <a:ln>
              <a:noFill/>
            </a:ln>
            <a:effectLst/>
          </p:spPr>
        </p:pic>
        <p:pic>
          <p:nvPicPr>
            <p:cNvPr id="241" name="Picture 24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p:nvPr/>
        </p:nvSpPr>
        <p:spPr>
          <a:xfrm>
            <a:off x="787400" y="2380122"/>
            <a:ext cx="5562600" cy="59436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Finding a fossil of a creature that appears to have lived on land and in the water does not prove evolution. The sea lion, seal, and alligator do that today, but they are not considered “missing links.” God made all sorts of creatures.</a:t>
            </a:r>
          </a:p>
        </p:txBody>
      </p:sp>
      <p:grpSp>
        <p:nvGrpSpPr>
          <p:cNvPr id="248" name="Group 248"/>
          <p:cNvGrpSpPr/>
          <p:nvPr/>
        </p:nvGrpSpPr>
        <p:grpSpPr>
          <a:xfrm>
            <a:off x="6959600" y="1257300"/>
            <a:ext cx="5511800" cy="6925854"/>
            <a:chOff x="-266700" y="-127000"/>
            <a:chExt cx="5511800" cy="6925853"/>
          </a:xfrm>
        </p:grpSpPr>
        <p:pic>
          <p:nvPicPr>
            <p:cNvPr id="247" name="alligator 03.jpg"/>
            <p:cNvPicPr/>
            <p:nvPr/>
          </p:nvPicPr>
          <p:blipFill>
            <a:blip r:embed="rId2">
              <a:extLst/>
            </a:blip>
            <a:srcRect l="14974" r="33629"/>
            <a:stretch>
              <a:fillRect/>
            </a:stretch>
          </p:blipFill>
          <p:spPr>
            <a:xfrm>
              <a:off x="0" y="0"/>
              <a:ext cx="5143500" cy="6667500"/>
            </a:xfrm>
            <a:prstGeom prst="rect">
              <a:avLst/>
            </a:prstGeom>
            <a:ln>
              <a:noFill/>
            </a:ln>
            <a:effectLst/>
          </p:spPr>
        </p:pic>
        <p:pic>
          <p:nvPicPr>
            <p:cNvPr id="246" name="Picture 245"/>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hape 250"/>
          <p:cNvSpPr>
            <a:spLocks noGrp="1"/>
          </p:cNvSpPr>
          <p:nvPr>
            <p:ph type="title"/>
          </p:nvPr>
        </p:nvSpPr>
        <p:spPr>
          <a:xfrm>
            <a:off x="660400" y="1168400"/>
            <a:ext cx="5816600" cy="2743200"/>
          </a:xfrm>
          <a:prstGeom prst="rect">
            <a:avLst/>
          </a:prstGeom>
        </p:spPr>
        <p:txBody>
          <a:bodyPr>
            <a:normAutofit fontScale="90000"/>
          </a:bodyPr>
          <a:lstStyle>
            <a:lvl1pPr algn="l" defTabSz="519937">
              <a:lnSpc>
                <a:spcPct val="110000"/>
              </a:lnSpc>
              <a:defRPr sz="4272" spc="-56">
                <a:latin typeface="Georgia"/>
                <a:ea typeface="Georgia"/>
                <a:cs typeface="Georgia"/>
                <a:sym typeface="Georgia"/>
              </a:defRPr>
            </a:lvl1pPr>
          </a:lstStyle>
          <a:p>
            <a:pPr lvl="0">
              <a:defRPr sz="1800" spc="0">
                <a:solidFill>
                  <a:srgbClr val="000000"/>
                </a:solidFill>
              </a:defRPr>
            </a:pPr>
            <a:r>
              <a:rPr sz="4272" spc="-56">
                <a:solidFill>
                  <a:srgbClr val="E5E5E5"/>
                </a:solidFill>
              </a:rPr>
              <a:t>4. Consider how miraculous it would be for a wolf to evolve into a whale.</a:t>
            </a:r>
          </a:p>
        </p:txBody>
      </p:sp>
      <p:grpSp>
        <p:nvGrpSpPr>
          <p:cNvPr id="253" name="Group 253"/>
          <p:cNvGrpSpPr/>
          <p:nvPr/>
        </p:nvGrpSpPr>
        <p:grpSpPr>
          <a:xfrm>
            <a:off x="6959600" y="1257300"/>
            <a:ext cx="5511800" cy="6925854"/>
            <a:chOff x="-266700" y="-127000"/>
            <a:chExt cx="5511800" cy="6925853"/>
          </a:xfrm>
        </p:grpSpPr>
        <p:pic>
          <p:nvPicPr>
            <p:cNvPr id="252" name="british museum natural history 221.jpg"/>
            <p:cNvPicPr/>
            <p:nvPr/>
          </p:nvPicPr>
          <p:blipFill>
            <a:blip r:embed="rId2">
              <a:extLst/>
            </a:blip>
            <a:srcRect l="41064" r="7604"/>
            <a:stretch>
              <a:fillRect/>
            </a:stretch>
          </p:blipFill>
          <p:spPr>
            <a:xfrm>
              <a:off x="0" y="0"/>
              <a:ext cx="5143500" cy="6667500"/>
            </a:xfrm>
            <a:prstGeom prst="rect">
              <a:avLst/>
            </a:prstGeom>
            <a:ln>
              <a:noFill/>
            </a:ln>
            <a:effectLst/>
          </p:spPr>
        </p:pic>
        <p:pic>
          <p:nvPicPr>
            <p:cNvPr id="251" name="Picture 250"/>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Shape 255"/>
          <p:cNvSpPr/>
          <p:nvPr/>
        </p:nvSpPr>
        <p:spPr>
          <a:xfrm>
            <a:off x="482600" y="6400800"/>
            <a:ext cx="11887200" cy="378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There are 79 species of whales, from the finless porpoise measuring 4 feet long to the blue whale measuring 100 feet and weighing 360,000 pounds. Its tongue is the size of an elephant; its heart the size of a small car; a human could swim through its aorta.</a:t>
            </a:r>
          </a:p>
        </p:txBody>
      </p:sp>
      <p:pic>
        <p:nvPicPr>
          <p:cNvPr id="256" name="british museum natural history 221.jpg"/>
          <p:cNvPicPr/>
          <p:nvPr/>
        </p:nvPicPr>
        <p:blipFill>
          <a:blip r:embed="rId2">
            <a:extLst/>
          </a:blip>
          <a:stretch>
            <a:fillRect/>
          </a:stretch>
        </p:blipFill>
        <p:spPr>
          <a:xfrm>
            <a:off x="2514600" y="695000"/>
            <a:ext cx="7962900" cy="52959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sperm whale rend2.jpg"/>
          <p:cNvPicPr/>
          <p:nvPr/>
        </p:nvPicPr>
        <p:blipFill>
          <a:blip r:embed="rId2">
            <a:extLst/>
          </a:blip>
          <a:stretch>
            <a:fillRect/>
          </a:stretch>
        </p:blipFill>
        <p:spPr>
          <a:xfrm>
            <a:off x="2286000" y="355600"/>
            <a:ext cx="8432800" cy="5931070"/>
          </a:xfrm>
          <a:prstGeom prst="rect">
            <a:avLst/>
          </a:prstGeom>
          <a:ln w="12700">
            <a:miter lim="400000"/>
          </a:ln>
        </p:spPr>
      </p:pic>
      <p:sp>
        <p:nvSpPr>
          <p:cNvPr id="259" name="Shape 259"/>
          <p:cNvSpPr/>
          <p:nvPr/>
        </p:nvSpPr>
        <p:spPr>
          <a:xfrm>
            <a:off x="368300" y="5499100"/>
            <a:ext cx="12268200" cy="3949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DIVING ABILITY</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sperm whale dives easily to 3,000 feet where pressure is 100 times that of sea level. It has a huge chamber filled with sperm oil which changes according to depth and temperature to adjust buoyancy. Its blood contains 50% more hemoglobin than human’s to carry oxygen. </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p:nvPr/>
        </p:nvSpPr>
        <p:spPr>
          <a:xfrm>
            <a:off x="2177412" y="7239474"/>
            <a:ext cx="8649976" cy="2616201"/>
          </a:xfrm>
          <a:prstGeom prst="rect">
            <a:avLst/>
          </a:prstGeom>
          <a:ln w="12700">
            <a:miter lim="400000"/>
          </a:ln>
          <a:effectLst>
            <a:outerShdw blurRad="254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During a dive, 90% of the whale’s oxygen comes from its blood and muscles and tissues through special biological mechanisms.   </a:t>
            </a:r>
          </a:p>
        </p:txBody>
      </p:sp>
      <p:pic>
        <p:nvPicPr>
          <p:cNvPr id="262" name="sperm whale rend2.jpg"/>
          <p:cNvPicPr/>
          <p:nvPr/>
        </p:nvPicPr>
        <p:blipFill>
          <a:blip r:embed="rId2">
            <a:extLst/>
          </a:blip>
          <a:stretch>
            <a:fillRect/>
          </a:stretch>
        </p:blipFill>
        <p:spPr>
          <a:xfrm>
            <a:off x="1739069" y="469543"/>
            <a:ext cx="9526663" cy="670042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p:nvPr/>
        </p:nvSpPr>
        <p:spPr>
          <a:xfrm>
            <a:off x="241300" y="1422400"/>
            <a:ext cx="6654800" cy="8255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PELVIC CHANGE</a:t>
            </a:r>
          </a:p>
          <a:p>
            <a:pPr lvl="0">
              <a:defRPr sz="1800" cap="none">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cap="none">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“I have asked evolutionists to draw the skeleton of a creature of which the pelvis and hind legs are anatomically midway between the state that prevails in whales on the one hand, and a land animal on the other. No one has accepted the challenge, and a fossil of such a creature has not been found” (Dr. Douglas Dewar).</a:t>
            </a:r>
          </a:p>
        </p:txBody>
      </p:sp>
      <p:pic>
        <p:nvPicPr>
          <p:cNvPr id="265" name="whale evolution _CH03.jpg"/>
          <p:cNvPicPr/>
          <p:nvPr/>
        </p:nvPicPr>
        <p:blipFill>
          <a:blip r:embed="rId2">
            <a:extLst/>
          </a:blip>
          <a:stretch>
            <a:fillRect/>
          </a:stretch>
        </p:blipFill>
        <p:spPr>
          <a:xfrm>
            <a:off x="7099300" y="838200"/>
            <a:ext cx="5270500" cy="806492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p:nvPr/>
        </p:nvSpPr>
        <p:spPr>
          <a:xfrm>
            <a:off x="531560" y="969235"/>
            <a:ext cx="6074280" cy="820627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BABY WHALE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“Baby whales must nurse under water. If they had to nurse the usual way they would either drown or starve to death. The mammary glands of the mother whale are equipped with muscles which enable her to rapidly squirt milk into the baby’s mouth under great pressure” (Dr. Duane Gish, The Fossils Still Say No).</a:t>
            </a:r>
          </a:p>
        </p:txBody>
      </p:sp>
      <p:pic>
        <p:nvPicPr>
          <p:cNvPr id="268" name="Humpback-whale-pictures-1.jpg"/>
          <p:cNvPicPr/>
          <p:nvPr/>
        </p:nvPicPr>
        <p:blipFill>
          <a:blip r:embed="rId2">
            <a:extLst/>
          </a:blip>
          <a:stretch>
            <a:fillRect/>
          </a:stretch>
        </p:blipFill>
        <p:spPr>
          <a:xfrm>
            <a:off x="7315200" y="812800"/>
            <a:ext cx="4889500" cy="381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p:nvPr/>
        </p:nvSpPr>
        <p:spPr>
          <a:xfrm>
            <a:off x="723900" y="2586645"/>
            <a:ext cx="5207000" cy="6527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BABY WHALE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The baby whale’s mouth fits snugly into his mother’s body so the sea water doesn’t get mixed with the milk, and its windpipe is elongated above the gullet so milk cannot flow into its lungs. </a:t>
            </a:r>
          </a:p>
        </p:txBody>
      </p:sp>
      <p:pic>
        <p:nvPicPr>
          <p:cNvPr id="271" name="Humpback-whale-pictures-1.jpg"/>
          <p:cNvPicPr/>
          <p:nvPr/>
        </p:nvPicPr>
        <p:blipFill>
          <a:blip r:embed="rId2">
            <a:extLst/>
          </a:blip>
          <a:stretch>
            <a:fillRect/>
          </a:stretch>
        </p:blipFill>
        <p:spPr>
          <a:xfrm rot="21504320">
            <a:off x="6310411" y="826783"/>
            <a:ext cx="5905501" cy="460168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p:nvPr/>
        </p:nvSpPr>
        <p:spPr>
          <a:xfrm>
            <a:off x="767222" y="3104734"/>
            <a:ext cx="4902201" cy="5638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BABY WHALE</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“This design had to be perfect in both the mother and the baby </a:t>
            </a:r>
            <a:r>
              <a:rPr sz="3600" u="sng" spc="-47">
                <a:solidFill>
                  <a:srgbClr val="CBCBCB"/>
                </a:solidFill>
                <a:latin typeface="Georgia"/>
                <a:ea typeface="Georgia"/>
                <a:cs typeface="Georgia"/>
                <a:sym typeface="Georgia"/>
              </a:rPr>
              <a:t>from the very first time a baby whale was born</a:t>
            </a:r>
            <a:r>
              <a:rPr sz="3600" spc="-47">
                <a:solidFill>
                  <a:srgbClr val="CBCBCB"/>
                </a:solidFill>
                <a:latin typeface="Georgia"/>
                <a:ea typeface="Georgia"/>
                <a:cs typeface="Georgia"/>
                <a:sym typeface="Georgia"/>
              </a:rPr>
              <a:t>” (David Watson, Myths and Miracles).</a:t>
            </a:r>
          </a:p>
        </p:txBody>
      </p:sp>
      <p:pic>
        <p:nvPicPr>
          <p:cNvPr id="274" name="Humpback-whale-pictures-1.jpg"/>
          <p:cNvPicPr/>
          <p:nvPr/>
        </p:nvPicPr>
        <p:blipFill>
          <a:blip r:embed="rId2">
            <a:extLst/>
          </a:blip>
          <a:stretch>
            <a:fillRect/>
          </a:stretch>
        </p:blipFill>
        <p:spPr>
          <a:xfrm>
            <a:off x="6235700" y="812800"/>
            <a:ext cx="5969000" cy="465116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title"/>
          </p:nvPr>
        </p:nvSpPr>
        <p:spPr>
          <a:xfrm>
            <a:off x="924874" y="51868"/>
            <a:ext cx="5287652" cy="2620533"/>
          </a:xfrm>
          <a:prstGeom prst="rect">
            <a:avLst/>
          </a:prstGeom>
        </p:spPr>
        <p:txBody>
          <a:bodyPr>
            <a:normAutofit/>
          </a:bodyPr>
          <a:lstStyle>
            <a:lvl1pPr algn="l">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5. Vestigial “Hind Legs” is a myth.</a:t>
            </a:r>
          </a:p>
        </p:txBody>
      </p:sp>
      <p:grpSp>
        <p:nvGrpSpPr>
          <p:cNvPr id="279" name="Group 279"/>
          <p:cNvGrpSpPr/>
          <p:nvPr/>
        </p:nvGrpSpPr>
        <p:grpSpPr>
          <a:xfrm>
            <a:off x="6959600" y="1155700"/>
            <a:ext cx="5511800" cy="6925854"/>
            <a:chOff x="-266700" y="-127000"/>
            <a:chExt cx="5511800" cy="6925853"/>
          </a:xfrm>
        </p:grpSpPr>
        <p:pic>
          <p:nvPicPr>
            <p:cNvPr id="278" name="dscn5721.png"/>
            <p:cNvPicPr/>
            <p:nvPr/>
          </p:nvPicPr>
          <p:blipFill>
            <a:blip r:embed="rId2">
              <a:extLst/>
            </a:blip>
            <a:srcRect l="21142" r="21000"/>
            <a:stretch>
              <a:fillRect/>
            </a:stretch>
          </p:blipFill>
          <p:spPr>
            <a:xfrm>
              <a:off x="0" y="0"/>
              <a:ext cx="5143500" cy="6667500"/>
            </a:xfrm>
            <a:prstGeom prst="rect">
              <a:avLst/>
            </a:prstGeom>
            <a:ln>
              <a:noFill/>
            </a:ln>
            <a:effectLst/>
          </p:spPr>
        </p:pic>
        <p:pic>
          <p:nvPicPr>
            <p:cNvPr id="277" name="Picture 27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p:nvPr/>
        </p:nvSpPr>
        <p:spPr>
          <a:xfrm>
            <a:off x="879267" y="5283674"/>
            <a:ext cx="4902201" cy="36830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Thomas Huxley</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“No doubt whales had hind legs once upon a time.”</a:t>
            </a:r>
          </a:p>
        </p:txBody>
      </p:sp>
      <p:grpSp>
        <p:nvGrpSpPr>
          <p:cNvPr id="284" name="Group 284"/>
          <p:cNvGrpSpPr/>
          <p:nvPr/>
        </p:nvGrpSpPr>
        <p:grpSpPr>
          <a:xfrm>
            <a:off x="6527800" y="1206500"/>
            <a:ext cx="5511800" cy="6925854"/>
            <a:chOff x="-266700" y="-127000"/>
            <a:chExt cx="5511800" cy="6925853"/>
          </a:xfrm>
        </p:grpSpPr>
        <p:pic>
          <p:nvPicPr>
            <p:cNvPr id="283" name="book covers 23.jpg"/>
            <p:cNvPicPr/>
            <p:nvPr/>
          </p:nvPicPr>
          <p:blipFill>
            <a:blip r:embed="rId2">
              <a:extLst/>
            </a:blip>
            <a:srcRect t="7037" b="6981"/>
            <a:stretch>
              <a:fillRect/>
            </a:stretch>
          </p:blipFill>
          <p:spPr>
            <a:xfrm>
              <a:off x="0" y="0"/>
              <a:ext cx="5143500" cy="6671854"/>
            </a:xfrm>
            <a:prstGeom prst="rect">
              <a:avLst/>
            </a:prstGeom>
            <a:ln>
              <a:noFill/>
            </a:ln>
            <a:effectLst/>
          </p:spPr>
        </p:pic>
        <p:pic>
          <p:nvPicPr>
            <p:cNvPr id="282" name="Picture 281"/>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p:nvPr/>
        </p:nvSpPr>
        <p:spPr>
          <a:xfrm>
            <a:off x="1117600" y="4051300"/>
            <a:ext cx="4902200" cy="505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 very small percentage of sperm whales have vestigial leg bones; and some even have bone-supported bumps protruding from their body.”</a:t>
            </a:r>
          </a:p>
        </p:txBody>
      </p:sp>
      <p:grpSp>
        <p:nvGrpSpPr>
          <p:cNvPr id="289" name="Group 289"/>
          <p:cNvGrpSpPr/>
          <p:nvPr/>
        </p:nvGrpSpPr>
        <p:grpSpPr>
          <a:xfrm>
            <a:off x="6959600" y="1257300"/>
            <a:ext cx="5511800" cy="6925854"/>
            <a:chOff x="-266700" y="-127000"/>
            <a:chExt cx="5511800" cy="6925853"/>
          </a:xfrm>
        </p:grpSpPr>
        <p:pic>
          <p:nvPicPr>
            <p:cNvPr id="288" name="prentice hall biology 1 - Version 2.jpg"/>
            <p:cNvPicPr/>
            <p:nvPr/>
          </p:nvPicPr>
          <p:blipFill>
            <a:blip r:embed="rId2">
              <a:extLst/>
            </a:blip>
            <a:srcRect l="3661" r="3661" b="131"/>
            <a:stretch>
              <a:fillRect/>
            </a:stretch>
          </p:blipFill>
          <p:spPr>
            <a:xfrm>
              <a:off x="0" y="0"/>
              <a:ext cx="5143500" cy="6671854"/>
            </a:xfrm>
            <a:prstGeom prst="rect">
              <a:avLst/>
            </a:prstGeom>
            <a:ln>
              <a:noFill/>
            </a:ln>
            <a:effectLst/>
          </p:spPr>
        </p:pic>
        <p:pic>
          <p:nvPicPr>
            <p:cNvPr id="287" name="Picture 286"/>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p:nvPr/>
        </p:nvSpPr>
        <p:spPr>
          <a:xfrm>
            <a:off x="1054100" y="6632723"/>
            <a:ext cx="10998200" cy="2650176"/>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alleged “hind legs” are actually bones that are not attached to the whale’s skeleton. The whale has no sign of a pelvis or any mechanism that has anything to do with vestigial legs.</a:t>
            </a:r>
          </a:p>
        </p:txBody>
      </p:sp>
      <p:pic>
        <p:nvPicPr>
          <p:cNvPr id="292" name="vestigial-whale1.png"/>
          <p:cNvPicPr/>
          <p:nvPr/>
        </p:nvPicPr>
        <p:blipFill>
          <a:blip r:embed="rId2">
            <a:extLst/>
          </a:blip>
          <a:stretch>
            <a:fillRect/>
          </a:stretch>
        </p:blipFill>
        <p:spPr>
          <a:xfrm>
            <a:off x="508000" y="444500"/>
            <a:ext cx="12090400" cy="57933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Shape 294"/>
          <p:cNvSpPr/>
          <p:nvPr/>
        </p:nvSpPr>
        <p:spPr>
          <a:xfrm>
            <a:off x="1054100" y="6699191"/>
            <a:ext cx="10998200" cy="27178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The bones in question actually strengthen the reproductive organs and are different in males and females. </a:t>
            </a:r>
          </a:p>
        </p:txBody>
      </p:sp>
      <p:pic>
        <p:nvPicPr>
          <p:cNvPr id="295" name="vestigial-whale1.png"/>
          <p:cNvPicPr/>
          <p:nvPr/>
        </p:nvPicPr>
        <p:blipFill>
          <a:blip r:embed="rId2">
            <a:extLst/>
          </a:blip>
          <a:stretch>
            <a:fillRect/>
          </a:stretch>
        </p:blipFill>
        <p:spPr>
          <a:xfrm>
            <a:off x="508000" y="444500"/>
            <a:ext cx="12090400" cy="57933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596900" y="7340600"/>
            <a:ext cx="5321300" cy="2971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Whale Evolution</a:t>
            </a:r>
          </a:p>
        </p:txBody>
      </p:sp>
      <p:pic>
        <p:nvPicPr>
          <p:cNvPr id="78" name="Picture 77"/>
          <p:cNvPicPr/>
          <p:nvPr/>
        </p:nvPicPr>
        <p:blipFill>
          <a:blip r:embed="rId2">
            <a:extLst/>
          </a:blip>
          <a:stretch>
            <a:fillRect/>
          </a:stretch>
        </p:blipFill>
        <p:spPr>
          <a:xfrm>
            <a:off x="608531" y="647700"/>
            <a:ext cx="8471969" cy="6286500"/>
          </a:xfrm>
          <a:prstGeom prst="rect">
            <a:avLst/>
          </a:prstGeom>
        </p:spPr>
      </p:pic>
    </p:spTree>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p:nvPr/>
        </p:nvSpPr>
        <p:spPr>
          <a:xfrm>
            <a:off x="1054100" y="6772779"/>
            <a:ext cx="10998200" cy="20574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Every piece of the evolutionist’s “vestigial organ” argument has fallen apart over the last century.</a:t>
            </a:r>
          </a:p>
        </p:txBody>
      </p:sp>
      <p:pic>
        <p:nvPicPr>
          <p:cNvPr id="298" name="vestigial-whale1.png"/>
          <p:cNvPicPr/>
          <p:nvPr/>
        </p:nvPicPr>
        <p:blipFill>
          <a:blip r:embed="rId2">
            <a:extLst/>
          </a:blip>
          <a:stretch>
            <a:fillRect/>
          </a:stretch>
        </p:blipFill>
        <p:spPr>
          <a:xfrm>
            <a:off x="508000" y="444500"/>
            <a:ext cx="12090400" cy="579331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p:nvPr/>
        </p:nvSpPr>
        <p:spPr>
          <a:xfrm>
            <a:off x="539750" y="4031574"/>
            <a:ext cx="6057900" cy="5455445"/>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Whale evolution is a myth!</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“And God created great whales, and every living creature that moveth, which the waters brought forth abundantly, after their kind…” (Genesis 1:21).</a:t>
            </a:r>
          </a:p>
        </p:txBody>
      </p:sp>
      <p:pic>
        <p:nvPicPr>
          <p:cNvPr id="301" name="whale evolution _CH03.jpg"/>
          <p:cNvPicPr/>
          <p:nvPr/>
        </p:nvPicPr>
        <p:blipFill>
          <a:blip r:embed="rId2">
            <a:extLst/>
          </a:blip>
          <a:stretch>
            <a:fillRect/>
          </a:stretch>
        </p:blipFill>
        <p:spPr>
          <a:xfrm>
            <a:off x="7099300" y="838200"/>
            <a:ext cx="5270500" cy="8064927"/>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Shape 303"/>
          <p:cNvSpPr>
            <a:spLocks noGrp="1"/>
          </p:cNvSpPr>
          <p:nvPr>
            <p:ph type="body" idx="1"/>
          </p:nvPr>
        </p:nvSpPr>
        <p:spPr>
          <a:xfrm>
            <a:off x="420467" y="2648438"/>
            <a:ext cx="5867400" cy="5116928"/>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306" name="Group 306"/>
          <p:cNvGrpSpPr/>
          <p:nvPr/>
        </p:nvGrpSpPr>
        <p:grpSpPr>
          <a:xfrm>
            <a:off x="6560753" y="901700"/>
            <a:ext cx="5821747" cy="7327900"/>
            <a:chOff x="-271846" y="-127000"/>
            <a:chExt cx="5821746" cy="7327900"/>
          </a:xfrm>
        </p:grpSpPr>
        <p:pic>
          <p:nvPicPr>
            <p:cNvPr id="305"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304" name="Picture 303"/>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311" name="Group 311"/>
          <p:cNvGrpSpPr/>
          <p:nvPr/>
        </p:nvGrpSpPr>
        <p:grpSpPr>
          <a:xfrm>
            <a:off x="6560753" y="901700"/>
            <a:ext cx="5821747" cy="7327900"/>
            <a:chOff x="-271846" y="-127000"/>
            <a:chExt cx="5821746" cy="7327900"/>
          </a:xfrm>
        </p:grpSpPr>
        <p:pic>
          <p:nvPicPr>
            <p:cNvPr id="310"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309" name="Picture 308"/>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316" name="Group 316"/>
          <p:cNvGrpSpPr/>
          <p:nvPr/>
        </p:nvGrpSpPr>
        <p:grpSpPr>
          <a:xfrm>
            <a:off x="9227189" y="3487899"/>
            <a:ext cx="2985978" cy="3649501"/>
            <a:chOff x="-269170" y="-126999"/>
            <a:chExt cx="2985976" cy="3649500"/>
          </a:xfrm>
        </p:grpSpPr>
        <p:pic>
          <p:nvPicPr>
            <p:cNvPr id="315"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314" name="Picture 313"/>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2"/>
          <p:cNvGrpSpPr/>
          <p:nvPr/>
        </p:nvGrpSpPr>
        <p:grpSpPr>
          <a:xfrm>
            <a:off x="6807200" y="1079500"/>
            <a:ext cx="5511800" cy="6925854"/>
            <a:chOff x="-266700" y="-127000"/>
            <a:chExt cx="5511800" cy="6925853"/>
          </a:xfrm>
        </p:grpSpPr>
        <p:pic>
          <p:nvPicPr>
            <p:cNvPr id="81" name="darwin seated03.jpg"/>
            <p:cNvPicPr/>
            <p:nvPr/>
          </p:nvPicPr>
          <p:blipFill>
            <a:blip r:embed="rId2">
              <a:extLst/>
            </a:blip>
            <a:srcRect l="970" r="743"/>
            <a:stretch>
              <a:fillRect/>
            </a:stretch>
          </p:blipFill>
          <p:spPr>
            <a:xfrm>
              <a:off x="0" y="0"/>
              <a:ext cx="5143500" cy="6671854"/>
            </a:xfrm>
            <a:prstGeom prst="rect">
              <a:avLst/>
            </a:prstGeom>
            <a:ln>
              <a:noFill/>
            </a:ln>
            <a:effectLst/>
          </p:spPr>
        </p:pic>
        <p:pic>
          <p:nvPicPr>
            <p:cNvPr id="80" name="Picture 79"/>
            <p:cNvPicPr/>
            <p:nvPr/>
          </p:nvPicPr>
          <p:blipFill>
            <a:blip r:embed="rId3">
              <a:extLst/>
            </a:blip>
            <a:stretch>
              <a:fillRect/>
            </a:stretch>
          </p:blipFill>
          <p:spPr>
            <a:xfrm>
              <a:off x="-266700" y="-127000"/>
              <a:ext cx="5511800" cy="6925854"/>
            </a:xfrm>
            <a:prstGeom prst="rect">
              <a:avLst/>
            </a:prstGeom>
            <a:effectLst/>
          </p:spPr>
        </p:pic>
      </p:grpSp>
      <p:sp>
        <p:nvSpPr>
          <p:cNvPr id="83" name="Shape 83"/>
          <p:cNvSpPr/>
          <p:nvPr/>
        </p:nvSpPr>
        <p:spPr>
          <a:xfrm>
            <a:off x="635000" y="4876800"/>
            <a:ext cx="5867400" cy="4064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In the first edition of On the Origin of Species, Darwin speculated that the whale evolved from the bear.</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7"/>
          <p:cNvGrpSpPr/>
          <p:nvPr/>
        </p:nvGrpSpPr>
        <p:grpSpPr>
          <a:xfrm>
            <a:off x="6807200" y="1079500"/>
            <a:ext cx="5511800" cy="6925854"/>
            <a:chOff x="-266700" y="-127000"/>
            <a:chExt cx="5511800" cy="6925853"/>
          </a:xfrm>
        </p:grpSpPr>
        <p:pic>
          <p:nvPicPr>
            <p:cNvPr id="86" name="bear_swimming.png"/>
            <p:cNvPicPr/>
            <p:nvPr/>
          </p:nvPicPr>
          <p:blipFill>
            <a:blip r:embed="rId2">
              <a:extLst/>
            </a:blip>
            <a:srcRect l="31064" r="31064"/>
            <a:stretch>
              <a:fillRect/>
            </a:stretch>
          </p:blipFill>
          <p:spPr>
            <a:xfrm>
              <a:off x="0" y="0"/>
              <a:ext cx="5143500" cy="6671854"/>
            </a:xfrm>
            <a:prstGeom prst="rect">
              <a:avLst/>
            </a:prstGeom>
            <a:ln>
              <a:noFill/>
            </a:ln>
            <a:effectLst/>
          </p:spPr>
        </p:pic>
        <p:pic>
          <p:nvPicPr>
            <p:cNvPr id="85" name="Picture 84"/>
            <p:cNvPicPr/>
            <p:nvPr/>
          </p:nvPicPr>
          <p:blipFill>
            <a:blip r:embed="rId3">
              <a:extLst/>
            </a:blip>
            <a:stretch>
              <a:fillRect/>
            </a:stretch>
          </p:blipFill>
          <p:spPr>
            <a:xfrm>
              <a:off x="-266700" y="-127000"/>
              <a:ext cx="5511800" cy="6925854"/>
            </a:xfrm>
            <a:prstGeom prst="rect">
              <a:avLst/>
            </a:prstGeom>
            <a:effectLst/>
          </p:spPr>
        </p:pic>
      </p:grpSp>
      <p:sp>
        <p:nvSpPr>
          <p:cNvPr id="88" name="Shape 88"/>
          <p:cNvSpPr/>
          <p:nvPr/>
        </p:nvSpPr>
        <p:spPr>
          <a:xfrm>
            <a:off x="635000" y="2273300"/>
            <a:ext cx="5867400" cy="6057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 can see no difficulty in a race of bears being rendered, by natural selection, more and more aquatic in their structure and habits, with larger and larger mouths, till a creature was produced as monstrous as a whale” (Darwin).</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Group 92"/>
          <p:cNvGrpSpPr/>
          <p:nvPr/>
        </p:nvGrpSpPr>
        <p:grpSpPr>
          <a:xfrm>
            <a:off x="6807200" y="1079500"/>
            <a:ext cx="5511800" cy="6925854"/>
            <a:chOff x="-266700" y="-127000"/>
            <a:chExt cx="5511800" cy="6925853"/>
          </a:xfrm>
        </p:grpSpPr>
        <p:pic>
          <p:nvPicPr>
            <p:cNvPr id="91" name="british museum natural history 227.jpg"/>
            <p:cNvPicPr/>
            <p:nvPr/>
          </p:nvPicPr>
          <p:blipFill>
            <a:blip r:embed="rId2">
              <a:extLst/>
            </a:blip>
            <a:srcRect l="32487" r="16116"/>
            <a:stretch>
              <a:fillRect/>
            </a:stretch>
          </p:blipFill>
          <p:spPr>
            <a:xfrm>
              <a:off x="0" y="0"/>
              <a:ext cx="5143500" cy="6667500"/>
            </a:xfrm>
            <a:prstGeom prst="rect">
              <a:avLst/>
            </a:prstGeom>
            <a:ln>
              <a:noFill/>
            </a:ln>
            <a:effectLst/>
          </p:spPr>
        </p:pic>
        <p:pic>
          <p:nvPicPr>
            <p:cNvPr id="90" name="Picture 89"/>
            <p:cNvPicPr/>
            <p:nvPr/>
          </p:nvPicPr>
          <p:blipFill>
            <a:blip r:embed="rId3">
              <a:extLst/>
            </a:blip>
            <a:stretch>
              <a:fillRect/>
            </a:stretch>
          </p:blipFill>
          <p:spPr>
            <a:xfrm>
              <a:off x="-266700" y="-127000"/>
              <a:ext cx="5511800" cy="6925854"/>
            </a:xfrm>
            <a:prstGeom prst="rect">
              <a:avLst/>
            </a:prstGeom>
            <a:effectLst/>
          </p:spPr>
        </p:pic>
      </p:grpSp>
      <p:sp>
        <p:nvSpPr>
          <p:cNvPr id="93" name="Shape 93"/>
          <p:cNvSpPr/>
          <p:nvPr/>
        </p:nvSpPr>
        <p:spPr>
          <a:xfrm>
            <a:off x="736600" y="4826000"/>
            <a:ext cx="5257800" cy="36068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Today most evolutionists believe that the whale evolved from a wolf-like animal called a Mesonyx or a Sinonyx. </a:t>
            </a:r>
          </a:p>
        </p:txBody>
      </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1872</Words>
  <Application>Microsoft Office PowerPoint</Application>
  <PresentationFormat>Custom</PresentationFormat>
  <Paragraphs>153</Paragraphs>
  <Slides>64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64</vt:i4>
      </vt:variant>
    </vt:vector>
  </HeadingPairs>
  <TitlesOfParts>
    <vt:vector size="74" baseType="lpstr">
      <vt:lpstr>Arial</vt:lpstr>
      <vt:lpstr>Copperplate</vt:lpstr>
      <vt:lpstr>Georgia</vt:lpstr>
      <vt:lpstr>Georgia Bold</vt:lpstr>
      <vt:lpstr>Gill Sans</vt:lpstr>
      <vt:lpstr>Helvetica</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The reconstructions have not been scientifically honest.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This is a mere exercise in homology.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There are creatures today that live on land and in the water.</vt:lpstr>
      <vt:lpstr>PowerPoint Presentation</vt:lpstr>
      <vt:lpstr>4. Consider how miraculous it would be for a wolf to evolve into a whale.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Vestigial “Hind Legs” is a myth.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2015-02-05T23:42:24Z</dcterms:modified>
</cp:coreProperties>
</file>